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5"/>
  </p:notesMasterIdLst>
  <p:handoutMasterIdLst>
    <p:handoutMasterId r:id="rId56"/>
  </p:handoutMasterIdLst>
  <p:sldIdLst>
    <p:sldId id="263" r:id="rId2"/>
    <p:sldId id="300" r:id="rId3"/>
    <p:sldId id="301" r:id="rId4"/>
    <p:sldId id="264" r:id="rId5"/>
    <p:sldId id="315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4" r:id="rId14"/>
    <p:sldId id="265" r:id="rId15"/>
    <p:sldId id="266" r:id="rId16"/>
    <p:sldId id="267" r:id="rId17"/>
    <p:sldId id="302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84" r:id="rId28"/>
    <p:sldId id="285" r:id="rId29"/>
    <p:sldId id="286" r:id="rId30"/>
    <p:sldId id="277" r:id="rId31"/>
    <p:sldId id="278" r:id="rId32"/>
    <p:sldId id="279" r:id="rId33"/>
    <p:sldId id="280" r:id="rId34"/>
    <p:sldId id="281" r:id="rId35"/>
    <p:sldId id="283" r:id="rId36"/>
    <p:sldId id="282" r:id="rId37"/>
    <p:sldId id="303" r:id="rId38"/>
    <p:sldId id="307" r:id="rId39"/>
    <p:sldId id="306" r:id="rId40"/>
    <p:sldId id="308" r:id="rId41"/>
    <p:sldId id="309" r:id="rId42"/>
    <p:sldId id="310" r:id="rId43"/>
    <p:sldId id="311" r:id="rId44"/>
    <p:sldId id="314" r:id="rId45"/>
    <p:sldId id="313" r:id="rId46"/>
    <p:sldId id="312" r:id="rId47"/>
    <p:sldId id="305" r:id="rId48"/>
    <p:sldId id="287" r:id="rId49"/>
    <p:sldId id="288" r:id="rId50"/>
    <p:sldId id="289" r:id="rId51"/>
    <p:sldId id="290" r:id="rId52"/>
    <p:sldId id="291" r:id="rId53"/>
    <p:sldId id="292" r:id="rId54"/>
  </p:sldIdLst>
  <p:sldSz cx="9144000" cy="5715000" type="screen16x10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9FF1"/>
    <a:srgbClr val="007033"/>
    <a:srgbClr val="003217"/>
    <a:srgbClr val="001132"/>
    <a:srgbClr val="737373"/>
    <a:srgbClr val="141C26"/>
    <a:srgbClr val="00A249"/>
    <a:srgbClr val="085091"/>
    <a:srgbClr val="3F8CD1"/>
    <a:srgbClr val="C9C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5701" autoAdjust="0"/>
  </p:normalViewPr>
  <p:slideViewPr>
    <p:cSldViewPr snapToGrid="0" snapToObjects="1">
      <p:cViewPr varScale="1">
        <p:scale>
          <a:sx n="101" d="100"/>
          <a:sy n="101" d="100"/>
        </p:scale>
        <p:origin x="516" y="7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46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2323" y="-552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3A710CB-D68B-4ECD-B63A-D37A0FE5AD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762B09C-F1B7-4164-956F-C5078A3434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5935D1E-0D47-4659-BF7E-E3FE532ABDF4}" type="datetimeFigureOut">
              <a:rPr lang="it-IT" smtClean="0"/>
              <a:pPr/>
              <a:t>01/03/2018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294955F-7AD0-49A9-94B1-62B5205F5FF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i="1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642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i="1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98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i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774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i="1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3777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i="1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24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i="1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365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690447"/>
            <a:ext cx="7854696" cy="14605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156382" y="120608"/>
            <a:ext cx="8831237" cy="495088"/>
          </a:xfrm>
          <a:prstGeom prst="roundRect">
            <a:avLst>
              <a:gd name="adj" fmla="val 12870"/>
            </a:avLst>
          </a:prstGeom>
          <a:solidFill>
            <a:srgbClr val="3F8CD1"/>
          </a:solidFill>
          <a:ln w="28575">
            <a:solidFill>
              <a:srgbClr val="085091"/>
            </a:solidFill>
          </a:ln>
        </p:spPr>
        <p:txBody>
          <a:bodyPr lIns="252000" rIns="72000" bIns="46800" anchor="ctr" anchorCtr="0">
            <a:normAutofit/>
          </a:bodyPr>
          <a:lstStyle>
            <a:lvl1pPr>
              <a:defRPr sz="2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4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– Fondamenti di immagini digitali</a:t>
            </a:r>
            <a:endParaRPr lang="it-IT" sz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52995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/53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374492" y="731522"/>
            <a:ext cx="8566989" cy="4445959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>
              <a:buFont typeface="Wingdings" panose="05000000000000000000" pitchFamily="2" charset="2"/>
              <a:buChar char="§"/>
              <a:defRPr sz="18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953"/>
            <a:ext cx="9163050" cy="8678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953"/>
            <a:ext cx="4762500" cy="5318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86740"/>
            <a:ext cx="8229600" cy="9525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129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1" y="5296961"/>
            <a:ext cx="21336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09B6E06-7460-43BD-AE98-918157DDDB72}" type="datetime1">
              <a:rPr lang="it-IT" smtClean="0"/>
              <a:pPr/>
              <a:t>01/03/2018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5296961"/>
            <a:ext cx="33528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5296961"/>
            <a:ext cx="7620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09663B-B08E-4100-AA48-0C44EF4F3452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168673"/>
            <a:ext cx="9180548" cy="54102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  <p:sp>
        <p:nvSpPr>
          <p:cNvPr id="3" name="CasellaDiTesto 2"/>
          <p:cNvSpPr txBox="1"/>
          <p:nvPr userDrawn="1"/>
        </p:nvSpPr>
        <p:spPr>
          <a:xfrm>
            <a:off x="6382512" y="5017008"/>
            <a:ext cx="167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smtClean="0"/>
              <a:t>Slide </a:t>
            </a:r>
            <a:fld id="{46AFA44B-4676-40D9-B1B9-7B22C4FF2CA8}" type="slidenum">
              <a:rPr lang="it-IT" sz="1800" smtClean="0"/>
              <a:t>‹N›</a:t>
            </a:fld>
            <a:r>
              <a:rPr lang="it-IT" sz="1800" smtClean="0"/>
              <a:t> of 410</a:t>
            </a:r>
            <a:endParaRPr lang="it-IT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6.png"/><Relationship Id="rId7" Type="http://schemas.openxmlformats.org/officeDocument/2006/relationships/image" Target="../media/image18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wmf"/><Relationship Id="rId5" Type="http://schemas.openxmlformats.org/officeDocument/2006/relationships/image" Target="../media/image56.wmf"/><Relationship Id="rId4" Type="http://schemas.openxmlformats.org/officeDocument/2006/relationships/image" Target="../media/image55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0.wmf"/><Relationship Id="rId7" Type="http://schemas.openxmlformats.org/officeDocument/2006/relationships/image" Target="../media/image64.wmf"/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emf"/><Relationship Id="rId9" Type="http://schemas.openxmlformats.org/officeDocument/2006/relationships/image" Target="../media/image6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8.png"/><Relationship Id="rId7" Type="http://schemas.openxmlformats.org/officeDocument/2006/relationships/image" Target="../media/image60.png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0.png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9.png"/><Relationship Id="rId9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07.png"/><Relationship Id="rId3" Type="http://schemas.openxmlformats.org/officeDocument/2006/relationships/image" Target="../media/image103.jpe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11" Type="http://schemas.openxmlformats.org/officeDocument/2006/relationships/image" Target="../media/image117.png"/><Relationship Id="rId5" Type="http://schemas.openxmlformats.org/officeDocument/2006/relationships/image" Target="../media/image105.jpeg"/><Relationship Id="rId10" Type="http://schemas.openxmlformats.org/officeDocument/2006/relationships/image" Target="../media/image116.png"/><Relationship Id="rId4" Type="http://schemas.openxmlformats.org/officeDocument/2006/relationships/image" Target="../media/image104.jpeg"/><Relationship Id="rId9" Type="http://schemas.openxmlformats.org/officeDocument/2006/relationships/image" Target="../media/image115.png"/><Relationship Id="rId1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24.png"/><Relationship Id="rId7" Type="http://schemas.openxmlformats.org/officeDocument/2006/relationships/image" Target="../media/image111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Elaborazione</a:t>
            </a: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</a:t>
            </a:r>
            <a:r>
              <a:rPr lang="en-US" sz="2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ed</a:t>
            </a: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</a:t>
            </a:r>
            <a:r>
              <a:rPr lang="en-US" sz="2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interpretazione</a:t>
            </a: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</a:t>
            </a:r>
            <a:r>
              <a:rPr lang="en-US" sz="2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delle</a:t>
            </a: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</a:t>
            </a:r>
            <a:r>
              <a:rPr lang="en-US" sz="2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immagini</a:t>
            </a: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</a:t>
            </a:r>
            <a:r>
              <a:rPr lang="en-US" sz="2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digitali</a:t>
            </a: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a.a</a:t>
            </a:r>
            <a:r>
              <a:rPr lang="en-US" sz="1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. 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Fondamenti</a:t>
            </a:r>
            <a:r>
              <a:rPr lang="en-US" sz="4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di </a:t>
            </a:r>
            <a:r>
              <a:rPr lang="en-US" sz="40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immagini</a:t>
            </a:r>
            <a:r>
              <a:rPr lang="en-US" sz="4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</a:t>
            </a:r>
            <a:r>
              <a:rPr lang="en-US" sz="40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digitali</a:t>
            </a:r>
            <a:endParaRPr lang="en-US" sz="4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docente</a:t>
            </a: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Prof. </a:t>
            </a:r>
            <a:r>
              <a:rPr lang="en-US" sz="24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</a:t>
            </a: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Bria</a:t>
            </a:r>
            <a:endParaRPr lang="en-US" sz="24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20" name="Connettore 1 19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24" name="Titolo 23"/>
          <p:cNvSpPr txBox="1">
            <a:spLocks/>
          </p:cNvSpPr>
          <p:nvPr/>
        </p:nvSpPr>
        <p:spPr>
          <a:xfrm>
            <a:off x="645033" y="5394346"/>
            <a:ext cx="433814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it-IT" sz="1200" smtClean="0">
                <a:solidFill>
                  <a:schemeClr val="accent1">
                    <a:lumMod val="50000"/>
                  </a:schemeClr>
                </a:solidFill>
                <a:latin typeface="Trebuchet MS" pitchFamily="34" charset="0"/>
              </a:rPr>
              <a:t>EIID – Fondamenti di immagini digitali</a:t>
            </a:r>
            <a:endParaRPr lang="it-IT" sz="1200">
              <a:solidFill>
                <a:schemeClr val="accent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1/52</a:t>
            </a:r>
            <a:endParaRPr lang="en-US" sz="1400">
              <a:solidFill>
                <a:srgbClr val="08509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6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Immagini radar</a:t>
            </a:r>
            <a:endParaRPr lang="it-IT"/>
          </a:p>
        </p:txBody>
      </p:sp>
      <p:pic>
        <p:nvPicPr>
          <p:cNvPr id="2050" name="Picture 2" descr="http://www.atmos.washington.edu/cliff/Katrina-radar-29th-7152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35" y="1135380"/>
            <a:ext cx="3810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taglia singolo angolo rettangolo 108"/>
          <p:cNvSpPr/>
          <p:nvPr/>
        </p:nvSpPr>
        <p:spPr>
          <a:xfrm>
            <a:off x="559434" y="4392930"/>
            <a:ext cx="3810001" cy="795393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it-IT" smtClean="0">
                <a:solidFill>
                  <a:schemeClr val="tx1"/>
                </a:solidFill>
                <a:latin typeface="Calibri Light" panose="020F0302020204030204" pitchFamily="34" charset="0"/>
              </a:rPr>
              <a:t>Meteorologia</a:t>
            </a:r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156" y="1135380"/>
            <a:ext cx="3565014" cy="3257550"/>
          </a:xfrm>
          <a:prstGeom prst="rect">
            <a:avLst/>
          </a:prstGeom>
        </p:spPr>
      </p:pic>
      <p:sp>
        <p:nvSpPr>
          <p:cNvPr id="7" name="Ritaglia singolo angolo rettangolo 108"/>
          <p:cNvSpPr/>
          <p:nvPr/>
        </p:nvSpPr>
        <p:spPr>
          <a:xfrm>
            <a:off x="5001156" y="4392930"/>
            <a:ext cx="3565014" cy="795393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lnSpc>
                <a:spcPts val="1600"/>
              </a:lnSpc>
              <a:spcAft>
                <a:spcPts val="600"/>
              </a:spcAft>
            </a:pPr>
            <a:r>
              <a:rPr lang="it-IT" smtClean="0">
                <a:solidFill>
                  <a:schemeClr val="tx1"/>
                </a:solidFill>
                <a:latin typeface="Calibri Light" panose="020F0302020204030204" pitchFamily="34" charset="0"/>
              </a:rPr>
              <a:t>Monitoraggio dissesti idrogelogici</a:t>
            </a:r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Immagini da onde radio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4366260" y="731522"/>
            <a:ext cx="4575221" cy="4445959"/>
          </a:xfrm>
        </p:spPr>
        <p:txBody>
          <a:bodyPr anchor="ctr" anchorCtr="0"/>
          <a:lstStyle/>
          <a:p>
            <a:pPr algn="just"/>
            <a:r>
              <a:rPr lang="it-IT"/>
              <a:t>l</a:t>
            </a:r>
            <a:r>
              <a:rPr lang="it-IT" smtClean="0"/>
              <a:t>e </a:t>
            </a:r>
            <a:r>
              <a:rPr lang="it-IT"/>
              <a:t>onde </a:t>
            </a:r>
            <a:r>
              <a:rPr lang="it-IT" smtClean="0"/>
              <a:t>radio vengono </a:t>
            </a:r>
            <a:r>
              <a:rPr lang="it-IT"/>
              <a:t>usate </a:t>
            </a:r>
            <a:r>
              <a:rPr lang="it-IT" smtClean="0"/>
              <a:t>in medicina</a:t>
            </a:r>
            <a:r>
              <a:rPr lang="it-IT"/>
              <a:t>, </a:t>
            </a:r>
            <a:r>
              <a:rPr lang="it-IT" smtClean="0"/>
              <a:t>per esempio</a:t>
            </a:r>
            <a:r>
              <a:rPr lang="it-IT"/>
              <a:t>, per </a:t>
            </a:r>
            <a:r>
              <a:rPr lang="it-IT" smtClean="0"/>
              <a:t>la </a:t>
            </a:r>
            <a:r>
              <a:rPr lang="it-IT" b="1" smtClean="0"/>
              <a:t>risonanza magnetica</a:t>
            </a:r>
          </a:p>
          <a:p>
            <a:pPr lvl="1" algn="just"/>
            <a:r>
              <a:rPr lang="it-IT" smtClean="0"/>
              <a:t>principio di generazione dell'immagine estremamente complesso e basato su </a:t>
            </a:r>
            <a:r>
              <a:rPr lang="it-IT" b="1" smtClean="0"/>
              <a:t>meccanica quantistica</a:t>
            </a:r>
          </a:p>
          <a:p>
            <a:pPr lvl="1" algn="just"/>
            <a:r>
              <a:rPr lang="it-IT" smtClean="0"/>
              <a:t>utilizza </a:t>
            </a:r>
            <a:r>
              <a:rPr lang="it-IT"/>
              <a:t>un </a:t>
            </a:r>
            <a:r>
              <a:rPr lang="it-IT" b="1"/>
              <a:t>potente </a:t>
            </a:r>
            <a:r>
              <a:rPr lang="it-IT" b="1" smtClean="0"/>
              <a:t>magnete </a:t>
            </a:r>
            <a:r>
              <a:rPr lang="it-IT" smtClean="0"/>
              <a:t>(1.5 o 3.0 Tesla) </a:t>
            </a:r>
            <a:r>
              <a:rPr lang="it-IT"/>
              <a:t>ed un </a:t>
            </a:r>
            <a:r>
              <a:rPr lang="it-IT" b="1"/>
              <a:t>generatore di onde radio </a:t>
            </a:r>
            <a:r>
              <a:rPr lang="it-IT" smtClean="0"/>
              <a:t>a </a:t>
            </a:r>
            <a:r>
              <a:rPr lang="it-IT"/>
              <a:t>42 </a:t>
            </a:r>
            <a:r>
              <a:rPr lang="it-IT" smtClean="0"/>
              <a:t>Mhz, pari al </a:t>
            </a:r>
            <a:r>
              <a:rPr lang="it-IT"/>
              <a:t>numero di giri che i protoni dell'atomo di idrogeno compiono su se stessi in un </a:t>
            </a:r>
            <a:r>
              <a:rPr lang="it-IT" smtClean="0"/>
              <a:t>secondo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79" y="1159409"/>
            <a:ext cx="2925854" cy="367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Immagini da ultrasuoni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374492" y="731523"/>
            <a:ext cx="8566989" cy="525778"/>
          </a:xfrm>
        </p:spPr>
        <p:txBody>
          <a:bodyPr/>
          <a:lstStyle/>
          <a:p>
            <a:r>
              <a:rPr lang="it-IT"/>
              <a:t>Gli ultrasuoni vengono impiegati in medicina per </a:t>
            </a:r>
            <a:r>
              <a:rPr lang="it-IT" smtClean="0"/>
              <a:t>l’ecografia</a:t>
            </a:r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86" y="1318261"/>
            <a:ext cx="5201628" cy="37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1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spcBef>
                <a:spcPts val="1200"/>
              </a:spcBef>
              <a:buClr>
                <a:schemeClr val="accent3"/>
              </a:buClr>
              <a:buSzPct val="95000"/>
              <a:defRPr/>
            </a:pPr>
            <a:r>
              <a:rPr lang="en-US" sz="4000" b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La percezione visiva</a:t>
            </a: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20" name="Connettore 1 19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24" name="Titolo 23"/>
          <p:cNvSpPr txBox="1">
            <a:spLocks/>
          </p:cNvSpPr>
          <p:nvPr/>
        </p:nvSpPr>
        <p:spPr>
          <a:xfrm>
            <a:off x="645033" y="5394346"/>
            <a:ext cx="433814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smtClean="0">
                <a:solidFill>
                  <a:schemeClr val="accent1">
                    <a:lumMod val="50000"/>
                  </a:schemeClr>
                </a:solidFill>
                <a:latin typeface="Trebuchet MS" pitchFamily="34" charset="0"/>
              </a:rPr>
              <a:t>EIID – Fondamenti di immagini digitali</a:t>
            </a:r>
            <a:endParaRPr lang="it-IT" sz="1200">
              <a:solidFill>
                <a:schemeClr val="accent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12/52</a:t>
            </a:r>
            <a:endParaRPr lang="en-US" sz="1400">
              <a:solidFill>
                <a:srgbClr val="085091"/>
              </a:solidFill>
              <a:latin typeface="Trebuchet MS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250" y="374569"/>
            <a:ext cx="5077501" cy="3299401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3566161" y="1528969"/>
            <a:ext cx="548640" cy="495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/>
          <p:cNvSpPr/>
          <p:nvPr/>
        </p:nvSpPr>
        <p:spPr>
          <a:xfrm>
            <a:off x="4488181" y="2400300"/>
            <a:ext cx="548640" cy="495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3930786" y="1758728"/>
            <a:ext cx="907913" cy="854932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35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percezione visiva: </a:t>
            </a:r>
            <a:r>
              <a:rPr lang="it-IT" smtClean="0"/>
              <a:t>la visione nell’uomo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Il sistema ottico dell’occhio mette a fuoco la scena esterna sulla </a:t>
            </a:r>
            <a:r>
              <a:rPr lang="it-IT" b="1"/>
              <a:t>retina</a:t>
            </a:r>
            <a:r>
              <a:rPr lang="it-IT"/>
              <a:t> </a:t>
            </a:r>
          </a:p>
          <a:p>
            <a:pPr>
              <a:spcBef>
                <a:spcPts val="1200"/>
              </a:spcBef>
            </a:pPr>
            <a:r>
              <a:rPr lang="it-IT"/>
              <a:t>La rappresentazione iniziale con cui lavora il sistema visivo è formata dalla distribuzione di luce sui </a:t>
            </a:r>
            <a:r>
              <a:rPr lang="it-IT" b="1"/>
              <a:t>fotorecettori</a:t>
            </a:r>
            <a:r>
              <a:rPr lang="it-IT"/>
              <a:t> presenti sulla retina</a:t>
            </a:r>
          </a:p>
          <a:p>
            <a:endParaRPr lang="it-IT"/>
          </a:p>
        </p:txBody>
      </p:sp>
      <p:pic>
        <p:nvPicPr>
          <p:cNvPr id="2050" name="Picture 2" descr="http://www.societyofrobots.com/images/programming_computer_vision_eye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2329376"/>
            <a:ext cx="37242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29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Elementi di percezione visiva: </a:t>
            </a:r>
            <a:r>
              <a:rPr lang="it-IT" smtClean="0"/>
              <a:t>la retina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4892893" y="731522"/>
            <a:ext cx="3916878" cy="4445959"/>
          </a:xfrm>
        </p:spPr>
        <p:txBody>
          <a:bodyPr anchor="ctr" anchorCtr="0"/>
          <a:lstStyle/>
          <a:p>
            <a:pPr algn="just"/>
            <a:r>
              <a:rPr lang="it-IT" smtClean="0"/>
              <a:t>struttura multistrato</a:t>
            </a:r>
          </a:p>
          <a:p>
            <a:pPr algn="just">
              <a:spcBef>
                <a:spcPts val="1200"/>
              </a:spcBef>
            </a:pPr>
            <a:r>
              <a:rPr lang="it-IT" smtClean="0"/>
              <a:t>strato dei fotorecettori</a:t>
            </a:r>
          </a:p>
          <a:p>
            <a:pPr lvl="1" algn="just">
              <a:spcBef>
                <a:spcPts val="600"/>
              </a:spcBef>
            </a:pPr>
            <a:r>
              <a:rPr lang="it-IT" b="1" smtClean="0">
                <a:solidFill>
                  <a:srgbClr val="00A249"/>
                </a:solidFill>
              </a:rPr>
              <a:t>c</a:t>
            </a:r>
            <a:r>
              <a:rPr lang="it-IT" b="1" smtClean="0">
                <a:solidFill>
                  <a:srgbClr val="FF0000"/>
                </a:solidFill>
              </a:rPr>
              <a:t>o</a:t>
            </a:r>
            <a:r>
              <a:rPr lang="it-IT" b="1" smtClean="0">
                <a:solidFill>
                  <a:srgbClr val="3F8CD1"/>
                </a:solidFill>
              </a:rPr>
              <a:t>n</a:t>
            </a:r>
            <a:r>
              <a:rPr lang="it-IT" b="1" smtClean="0">
                <a:solidFill>
                  <a:srgbClr val="00A249"/>
                </a:solidFill>
              </a:rPr>
              <a:t>i</a:t>
            </a:r>
            <a:r>
              <a:rPr lang="it-IT" b="1" smtClean="0"/>
              <a:t> </a:t>
            </a:r>
            <a:r>
              <a:rPr lang="it-IT" smtClean="0"/>
              <a:t>(</a:t>
            </a:r>
            <a:r>
              <a:rPr lang="it-IT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it-IT" smtClean="0"/>
              <a:t>7 milioni) </a:t>
            </a:r>
          </a:p>
          <a:p>
            <a:pPr lvl="2" algn="just">
              <a:spcBef>
                <a:spcPts val="600"/>
              </a:spcBef>
            </a:pPr>
            <a:r>
              <a:rPr lang="it-IT" smtClean="0"/>
              <a:t>sensibili al colore</a:t>
            </a:r>
          </a:p>
          <a:p>
            <a:pPr lvl="2" algn="just">
              <a:spcBef>
                <a:spcPts val="0"/>
              </a:spcBef>
            </a:pPr>
            <a:r>
              <a:rPr lang="it-IT" smtClean="0"/>
              <a:t>bassa sensibilità</a:t>
            </a:r>
          </a:p>
          <a:p>
            <a:pPr lvl="2" algn="just">
              <a:spcBef>
                <a:spcPts val="0"/>
              </a:spcBef>
            </a:pPr>
            <a:r>
              <a:rPr lang="it-IT" smtClean="0"/>
              <a:t>alta velocità di risposta</a:t>
            </a:r>
            <a:endParaRPr lang="it-IT" spc="-30" smtClean="0"/>
          </a:p>
          <a:p>
            <a:pPr lvl="1" algn="just">
              <a:spcBef>
                <a:spcPts val="1200"/>
              </a:spcBef>
            </a:pPr>
            <a:r>
              <a:rPr lang="it-IT" b="1" smtClean="0"/>
              <a:t>bastoncelli</a:t>
            </a:r>
            <a:r>
              <a:rPr lang="it-IT" smtClean="0"/>
              <a:t> (</a:t>
            </a:r>
            <a:r>
              <a:rPr lang="it-IT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it-IT" smtClean="0"/>
              <a:t>75-150 milioni) </a:t>
            </a:r>
          </a:p>
          <a:p>
            <a:pPr lvl="2" algn="just">
              <a:spcBef>
                <a:spcPts val="600"/>
              </a:spcBef>
            </a:pPr>
            <a:r>
              <a:rPr lang="it-IT" smtClean="0"/>
              <a:t>non sono sensibili al colore</a:t>
            </a:r>
          </a:p>
          <a:p>
            <a:pPr lvl="2" algn="just">
              <a:spcBef>
                <a:spcPts val="0"/>
              </a:spcBef>
            </a:pPr>
            <a:r>
              <a:rPr lang="it-IT" smtClean="0"/>
              <a:t>elevata sensibilità</a:t>
            </a:r>
          </a:p>
          <a:p>
            <a:pPr lvl="2" algn="just">
              <a:spcBef>
                <a:spcPts val="0"/>
              </a:spcBef>
            </a:pPr>
            <a:r>
              <a:rPr lang="it-IT" smtClean="0"/>
              <a:t>bassa velocità di risposta</a:t>
            </a:r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7102" t="14397" r="32678" b="7498"/>
          <a:stretch/>
        </p:blipFill>
        <p:spPr>
          <a:xfrm>
            <a:off x="458740" y="1184396"/>
            <a:ext cx="4367362" cy="3540210"/>
          </a:xfrm>
          <a:prstGeom prst="rect">
            <a:avLst/>
          </a:prstGeom>
        </p:spPr>
      </p:pic>
      <p:sp>
        <p:nvSpPr>
          <p:cNvPr id="6" name="Segnaposto contenuto 2"/>
          <p:cNvSpPr txBox="1">
            <a:spLocks/>
          </p:cNvSpPr>
          <p:nvPr/>
        </p:nvSpPr>
        <p:spPr>
          <a:xfrm>
            <a:off x="551441" y="3831318"/>
            <a:ext cx="505019" cy="240234"/>
          </a:xfrm>
          <a:prstGeom prst="roundRect">
            <a:avLst>
              <a:gd name="adj" fmla="val 5483"/>
            </a:avLst>
          </a:prstGeom>
          <a:solidFill>
            <a:schemeClr val="accent1">
              <a:alpha val="14000"/>
            </a:schemeClr>
          </a:solidFill>
          <a:ln w="9525">
            <a:solidFill>
              <a:schemeClr val="accent1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551440" y="4103835"/>
            <a:ext cx="505019" cy="240234"/>
          </a:xfrm>
          <a:prstGeom prst="roundRect">
            <a:avLst>
              <a:gd name="adj" fmla="val 5483"/>
            </a:avLst>
          </a:prstGeom>
          <a:solidFill>
            <a:schemeClr val="accent1">
              <a:alpha val="14000"/>
            </a:schemeClr>
          </a:solidFill>
          <a:ln w="9525">
            <a:solidFill>
              <a:schemeClr val="accent1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9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Elementi di percezione visiva: </a:t>
            </a:r>
            <a:r>
              <a:rPr lang="it-IT" smtClean="0"/>
              <a:t>spettro dei fotorecettori</a:t>
            </a:r>
            <a:endParaRPr lang="it-IT"/>
          </a:p>
        </p:txBody>
      </p:sp>
      <p:sp>
        <p:nvSpPr>
          <p:cNvPr id="7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4469907" y="731522"/>
            <a:ext cx="4471574" cy="4445959"/>
          </a:xfrm>
        </p:spPr>
        <p:txBody>
          <a:bodyPr anchor="ctr" anchorCtr="0"/>
          <a:lstStyle/>
          <a:p>
            <a:r>
              <a:rPr lang="it-IT" dirty="0" smtClean="0"/>
              <a:t>tre tipi di coni (</a:t>
            </a:r>
            <a:r>
              <a:rPr lang="it-IT" i="1" dirty="0" smtClean="0">
                <a:solidFill>
                  <a:srgbClr val="FF0000"/>
                </a:solidFill>
              </a:rPr>
              <a:t>rossi</a:t>
            </a:r>
            <a:r>
              <a:rPr lang="it-IT" dirty="0" smtClean="0"/>
              <a:t>, </a:t>
            </a:r>
            <a:r>
              <a:rPr lang="it-IT" i="1" dirty="0" smtClean="0">
                <a:solidFill>
                  <a:srgbClr val="00A249"/>
                </a:solidFill>
              </a:rPr>
              <a:t>verdi</a:t>
            </a:r>
            <a:r>
              <a:rPr lang="it-IT" dirty="0" smtClean="0"/>
              <a:t>, </a:t>
            </a:r>
            <a:r>
              <a:rPr lang="it-IT" i="1" dirty="0" smtClean="0">
                <a:solidFill>
                  <a:srgbClr val="3F8CD1"/>
                </a:solidFill>
              </a:rPr>
              <a:t>blu</a:t>
            </a:r>
            <a:r>
              <a:rPr lang="it-IT" dirty="0" smtClean="0"/>
              <a:t>) si attivano in maniera differente a seconda della lunghezza d’onda della radiazione incidente</a:t>
            </a:r>
          </a:p>
          <a:p>
            <a:r>
              <a:rPr lang="it-IT" dirty="0"/>
              <a:t>i</a:t>
            </a:r>
            <a:r>
              <a:rPr lang="it-IT" dirty="0" smtClean="0"/>
              <a:t> coni </a:t>
            </a:r>
            <a:r>
              <a:rPr lang="it-IT" dirty="0" smtClean="0">
                <a:solidFill>
                  <a:srgbClr val="459FF1"/>
                </a:solidFill>
              </a:rPr>
              <a:t>blu</a:t>
            </a:r>
            <a:r>
              <a:rPr lang="it-IT" dirty="0" smtClean="0"/>
              <a:t> sono i meno sensibili (costituiscono </a:t>
            </a:r>
            <a:r>
              <a:rPr lang="it-IT" dirty="0"/>
              <a:t>meno del 10% del totale </a:t>
            </a:r>
            <a:r>
              <a:rPr lang="it-IT" dirty="0" smtClean="0"/>
              <a:t>complessivo)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29" y="982339"/>
            <a:ext cx="2667740" cy="40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Le immagini digitali</a:t>
            </a: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20" name="Connettore 1 19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24" name="Titolo 23"/>
          <p:cNvSpPr txBox="1">
            <a:spLocks/>
          </p:cNvSpPr>
          <p:nvPr/>
        </p:nvSpPr>
        <p:spPr>
          <a:xfrm>
            <a:off x="645033" y="5394346"/>
            <a:ext cx="433814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smtClean="0">
                <a:solidFill>
                  <a:schemeClr val="accent1">
                    <a:lumMod val="50000"/>
                  </a:schemeClr>
                </a:solidFill>
                <a:latin typeface="Trebuchet MS" pitchFamily="34" charset="0"/>
              </a:rPr>
              <a:t>EIID – Fondamenti di immagini digitali</a:t>
            </a:r>
            <a:endParaRPr lang="it-IT" sz="1200">
              <a:solidFill>
                <a:schemeClr val="accent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16/52</a:t>
            </a:r>
            <a:endParaRPr lang="en-US" sz="1400">
              <a:solidFill>
                <a:srgbClr val="085091"/>
              </a:solidFill>
              <a:latin typeface="Trebuchet MS" pitchFamily="34" charset="0"/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319415" y="329017"/>
            <a:ext cx="8505171" cy="2871381"/>
            <a:chOff x="350100" y="329017"/>
            <a:chExt cx="8505171" cy="2871381"/>
          </a:xfrm>
        </p:grpSpPr>
        <p:pic>
          <p:nvPicPr>
            <p:cNvPr id="10" name="Segnaposto contenuto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00" y="329017"/>
              <a:ext cx="4455591" cy="28713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419" y="329017"/>
              <a:ext cx="3809852" cy="28713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33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Formazione di un’immagine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74492" y="731522"/>
                <a:ext cx="4945091" cy="4445959"/>
              </a:xfrm>
            </p:spPr>
            <p:txBody>
              <a:bodyPr anchor="ctr" anchorCtr="0"/>
              <a:lstStyle/>
              <a:p>
                <a:r>
                  <a:rPr lang="it-IT" dirty="0" smtClean="0"/>
                  <a:t>ingredienti del tutto </a:t>
                </a:r>
                <a:r>
                  <a:rPr lang="it-IT" b="1" dirty="0" smtClean="0"/>
                  <a:t>generali</a:t>
                </a:r>
              </a:p>
              <a:p>
                <a:pPr lvl="1"/>
                <a:r>
                  <a:rPr lang="it-IT" b="1" dirty="0" smtClean="0"/>
                  <a:t>sorgente</a:t>
                </a:r>
                <a:r>
                  <a:rPr lang="it-IT" dirty="0" smtClean="0"/>
                  <a:t> di energia</a:t>
                </a:r>
              </a:p>
              <a:p>
                <a:pPr lvl="2"/>
                <a:r>
                  <a:rPr lang="it-IT" dirty="0" smtClean="0"/>
                  <a:t>sole, radar, raggi X, ultrasuoni, ecc. 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it-IT" dirty="0" smtClean="0"/>
                  <a:t>l’energia emessa è detta </a:t>
                </a:r>
                <a:r>
                  <a:rPr lang="it-IT" b="1" i="1" dirty="0" smtClean="0"/>
                  <a:t>radianza</a:t>
                </a:r>
                <a:r>
                  <a:rPr lang="it-IT" i="1" dirty="0" smtClean="0"/>
                  <a:t> </a:t>
                </a:r>
                <a:r>
                  <a:rPr lang="it-IT" dirty="0" smtClean="0"/>
                  <a:t>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it-IT" dirty="0" smtClean="0"/>
                  <a:t>)</a:t>
                </a:r>
              </a:p>
              <a:p>
                <a:pPr lvl="1"/>
                <a:r>
                  <a:rPr lang="it-IT" b="1" dirty="0" smtClean="0"/>
                  <a:t>elementi</a:t>
                </a:r>
                <a:r>
                  <a:rPr lang="it-IT" dirty="0" smtClean="0"/>
                  <a:t> della scena</a:t>
                </a:r>
              </a:p>
              <a:p>
                <a:pPr lvl="2"/>
                <a:r>
                  <a:rPr lang="it-IT" dirty="0" smtClean="0"/>
                  <a:t>oggetto, organo, molecola, ecc. 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it-IT" b="1" dirty="0" smtClean="0"/>
                  <a:t>riflettono</a:t>
                </a:r>
                <a:r>
                  <a:rPr lang="it-IT" dirty="0" smtClean="0"/>
                  <a:t> o </a:t>
                </a:r>
                <a:r>
                  <a:rPr lang="it-IT" b="1" dirty="0" smtClean="0"/>
                  <a:t>trasmettono</a:t>
                </a:r>
                <a:r>
                  <a:rPr lang="it-IT" dirty="0" smtClean="0"/>
                  <a:t> l’energia della sorgente (dipende dalla sorgente)</a:t>
                </a:r>
              </a:p>
              <a:p>
                <a:pPr lvl="1"/>
                <a:r>
                  <a:rPr lang="it-IT" b="1" dirty="0" smtClean="0"/>
                  <a:t>sensore</a:t>
                </a:r>
              </a:p>
              <a:p>
                <a:pPr lvl="2"/>
                <a:r>
                  <a:rPr lang="it-IT" dirty="0" smtClean="0"/>
                  <a:t>naturale (occhio)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it-IT" dirty="0" smtClean="0"/>
                  <a:t>artificiale (pellicola, lastra, fotocamera)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it-IT" dirty="0" smtClean="0"/>
                  <a:t>l’energia percepita è detta </a:t>
                </a:r>
                <a:r>
                  <a:rPr lang="it-IT" b="1" i="1" dirty="0" smtClean="0"/>
                  <a:t>luminanza</a:t>
                </a:r>
                <a:r>
                  <a:rPr lang="it-IT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it-IT" dirty="0" smtClean="0"/>
                  <a:t>)</a:t>
                </a:r>
                <a:endParaRPr lang="it-IT" dirty="0"/>
              </a:p>
            </p:txBody>
          </p:sp>
        </mc:Choice>
        <mc:Fallback xmlns="">
          <p:sp>
            <p:nvSpPr>
              <p:cNvPr id="8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74492" y="731522"/>
                <a:ext cx="4945091" cy="4445959"/>
              </a:xfrm>
              <a:blipFill rotWithShape="0">
                <a:blip r:embed="rId2"/>
                <a:stretch>
                  <a:fillRect l="-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http://d32ogoqmya1dw8.cloudfront.net/images/research_education/geochemsheets/techniques/_117296077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36"/>
          <a:stretch/>
        </p:blipFill>
        <p:spPr bwMode="auto">
          <a:xfrm>
            <a:off x="6099538" y="3423872"/>
            <a:ext cx="2480748" cy="145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foundationsofvision.stanford.edu/wp-content/uploads/2012/02/imagin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3449" r="26448" b="45816"/>
          <a:stretch/>
        </p:blipFill>
        <p:spPr bwMode="auto">
          <a:xfrm>
            <a:off x="5921234" y="908028"/>
            <a:ext cx="2771743" cy="161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>
          <a:xfrm>
            <a:off x="1347597" y="3054998"/>
            <a:ext cx="881942" cy="252000"/>
          </a:xfrm>
          <a:prstGeom prst="roundRect">
            <a:avLst>
              <a:gd name="adj" fmla="val 5483"/>
            </a:avLst>
          </a:prstGeom>
          <a:solidFill>
            <a:srgbClr val="FFFF00">
              <a:alpha val="14000"/>
            </a:srgbClr>
          </a:solidFill>
          <a:ln w="9525">
            <a:solidFill>
              <a:srgbClr val="FFC000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>
          <a:xfrm>
            <a:off x="2411060" y="3054997"/>
            <a:ext cx="1183899" cy="252000"/>
          </a:xfrm>
          <a:prstGeom prst="roundRect">
            <a:avLst>
              <a:gd name="adj" fmla="val 5483"/>
            </a:avLst>
          </a:prstGeom>
          <a:solidFill>
            <a:schemeClr val="bg1">
              <a:lumMod val="75000"/>
              <a:alpha val="14000"/>
            </a:schemeClr>
          </a:solidFill>
          <a:ln w="9525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27" name="Segnaposto contenuto 2"/>
          <p:cNvSpPr txBox="1">
            <a:spLocks/>
          </p:cNvSpPr>
          <p:nvPr/>
        </p:nvSpPr>
        <p:spPr>
          <a:xfrm rot="16200000">
            <a:off x="5018496" y="1617846"/>
            <a:ext cx="1507525" cy="297957"/>
          </a:xfrm>
          <a:prstGeom prst="roundRect">
            <a:avLst>
              <a:gd name="adj" fmla="val 1336"/>
            </a:avLst>
          </a:prstGeom>
          <a:solidFill>
            <a:srgbClr val="FFFF00">
              <a:alpha val="14000"/>
            </a:srgbClr>
          </a:solidFill>
          <a:ln w="9525">
            <a:solidFill>
              <a:srgbClr val="FFC000"/>
            </a:solidFill>
            <a:prstDash val="solid"/>
          </a:ln>
          <a:effectLst/>
        </p:spPr>
        <p:txBody>
          <a:bodyPr vert="horz" lIns="0" tIns="0" rIns="0" bIns="3600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 smtClean="0">
                <a:solidFill>
                  <a:srgbClr val="C9C400"/>
                </a:solidFill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reflection</a:t>
            </a:r>
            <a:endParaRPr lang="en-US" sz="1400">
              <a:solidFill>
                <a:srgbClr val="C9C400"/>
              </a:solidFill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28" name="Segnaposto contenuto 2"/>
          <p:cNvSpPr txBox="1">
            <a:spLocks/>
          </p:cNvSpPr>
          <p:nvPr/>
        </p:nvSpPr>
        <p:spPr>
          <a:xfrm rot="16200000">
            <a:off x="4970499" y="3930351"/>
            <a:ext cx="1603514" cy="297957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  <a:alpha val="14000"/>
            </a:schemeClr>
          </a:solidFill>
          <a:ln w="9525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vert="horz" lIns="0" tIns="0" rIns="0" bIns="3600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transmission</a:t>
            </a:r>
            <a:endParaRPr lang="en-US" sz="140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/>
              <p:cNvSpPr txBox="1"/>
              <p:nvPr/>
            </p:nvSpPr>
            <p:spPr>
              <a:xfrm>
                <a:off x="5623277" y="2520586"/>
                <a:ext cx="3285945" cy="75698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 wrap="none" lIns="72000" tIns="36000" rIns="72000" bIns="3600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𝑆𝐸𝐷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25" name="CasellaDiTes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277" y="2520586"/>
                <a:ext cx="3285945" cy="7569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9525">
                <a:solidFill>
                  <a:schemeClr val="bg1">
                    <a:lumMod val="6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asellaDiTesto 29"/>
          <p:cNvSpPr txBox="1"/>
          <p:nvPr/>
        </p:nvSpPr>
        <p:spPr>
          <a:xfrm>
            <a:off x="6919914" y="2989431"/>
            <a:ext cx="189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smtClean="0">
                <a:latin typeface="Calibri Light" panose="020F0302020204030204" pitchFamily="34" charset="0"/>
              </a:rPr>
              <a:t>Spectral Energy Distribution</a:t>
            </a:r>
            <a:endParaRPr lang="it-IT" sz="1200" i="1">
              <a:latin typeface="Calibri Light" panose="020F0302020204030204" pitchFamily="34" charset="0"/>
            </a:endParaRPr>
          </a:p>
        </p:txBody>
      </p:sp>
      <p:sp>
        <p:nvSpPr>
          <p:cNvPr id="26" name="Parentesi graffa aperta 25"/>
          <p:cNvSpPr/>
          <p:nvPr/>
        </p:nvSpPr>
        <p:spPr>
          <a:xfrm rot="5400000">
            <a:off x="7808766" y="2153529"/>
            <a:ext cx="72000" cy="1764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38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Immagini policromatiche e monocromatiche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618170" y="4702598"/>
                <a:ext cx="2199000" cy="399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𝑆𝐸𝐷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it-IT" sz="120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70" y="4702598"/>
                <a:ext cx="2199000" cy="399597"/>
              </a:xfrm>
              <a:prstGeom prst="rect">
                <a:avLst/>
              </a:prstGeom>
              <a:blipFill rotWithShape="0">
                <a:blip r:embed="rId2"/>
                <a:stretch>
                  <a:fillRect l="-3878" t="-193939" r="-1108" b="-280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91" y="1337280"/>
            <a:ext cx="1267017" cy="126701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391" y="3325884"/>
            <a:ext cx="1267018" cy="126701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92" y="3325882"/>
            <a:ext cx="1267017" cy="126701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63" y="3325884"/>
            <a:ext cx="1267017" cy="1267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3470960" y="4701076"/>
                <a:ext cx="2202078" cy="399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</m:sSubSup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𝑆𝐸𝐷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it-IT" sz="120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960" y="4701076"/>
                <a:ext cx="2202078" cy="399597"/>
              </a:xfrm>
              <a:prstGeom prst="rect">
                <a:avLst/>
              </a:prstGeom>
              <a:blipFill rotWithShape="0">
                <a:blip r:embed="rId7"/>
                <a:stretch>
                  <a:fillRect l="-3867" t="-193939" r="-829" b="-2803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6455579" y="4704121"/>
                <a:ext cx="2204642" cy="399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𝑆𝐸𝐷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it-IT" sz="120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579" y="4704121"/>
                <a:ext cx="2204642" cy="399597"/>
              </a:xfrm>
              <a:prstGeom prst="rect">
                <a:avLst/>
              </a:prstGeom>
              <a:blipFill rotWithShape="0">
                <a:blip r:embed="rId8"/>
                <a:stretch>
                  <a:fillRect l="-3867" t="-198462" r="-829" b="-284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taglia singolo angolo rettangolo 108"/>
          <p:cNvSpPr/>
          <p:nvPr/>
        </p:nvSpPr>
        <p:spPr>
          <a:xfrm>
            <a:off x="3534508" y="984480"/>
            <a:ext cx="2166424" cy="352800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600" smtClean="0">
                <a:solidFill>
                  <a:schemeClr val="tx1"/>
                </a:solidFill>
                <a:latin typeface="Calibri Light" panose="020F0302020204030204" pitchFamily="34" charset="0"/>
              </a:rPr>
              <a:t>immagine reale</a:t>
            </a:r>
            <a:endParaRPr lang="en-US" sz="160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4" name="Ritaglia singolo angolo rettangolo 108"/>
          <p:cNvSpPr/>
          <p:nvPr/>
        </p:nvSpPr>
        <p:spPr>
          <a:xfrm>
            <a:off x="634458" y="2972472"/>
            <a:ext cx="2166424" cy="353412"/>
          </a:xfrm>
          <a:prstGeom prst="snip1Rect">
            <a:avLst>
              <a:gd name="adj" fmla="val 0"/>
            </a:avLst>
          </a:prstGeom>
          <a:solidFill>
            <a:srgbClr val="FF0000">
              <a:alpha val="25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600" spc="-50" smtClean="0">
                <a:solidFill>
                  <a:srgbClr val="C00000"/>
                </a:solidFill>
                <a:latin typeface="Calibri Light" panose="020F0302020204030204" pitchFamily="34" charset="0"/>
              </a:rPr>
              <a:t>immagine acquisita</a:t>
            </a:r>
            <a:endParaRPr lang="en-US" sz="1600" spc="-5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5" name="Ritaglia singolo angolo rettangolo 108"/>
          <p:cNvSpPr/>
          <p:nvPr/>
        </p:nvSpPr>
        <p:spPr>
          <a:xfrm>
            <a:off x="3488789" y="2972472"/>
            <a:ext cx="2166424" cy="353412"/>
          </a:xfrm>
          <a:prstGeom prst="snip1Rect">
            <a:avLst>
              <a:gd name="adj" fmla="val 0"/>
            </a:avLst>
          </a:prstGeom>
          <a:solidFill>
            <a:srgbClr val="00B050">
              <a:alpha val="25000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600" spc="-50" smtClean="0">
                <a:solidFill>
                  <a:srgbClr val="007033"/>
                </a:solidFill>
                <a:latin typeface="Calibri Light" panose="020F0302020204030204" pitchFamily="34" charset="0"/>
              </a:rPr>
              <a:t>immagine acquisita</a:t>
            </a:r>
            <a:endParaRPr lang="en-US" sz="1600" spc="-50">
              <a:solidFill>
                <a:srgbClr val="007033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Ritaglia singolo angolo rettangolo 108"/>
          <p:cNvSpPr/>
          <p:nvPr/>
        </p:nvSpPr>
        <p:spPr>
          <a:xfrm>
            <a:off x="6474688" y="2970125"/>
            <a:ext cx="2166424" cy="353412"/>
          </a:xfrm>
          <a:prstGeom prst="snip1Rect">
            <a:avLst>
              <a:gd name="adj" fmla="val 0"/>
            </a:avLst>
          </a:prstGeom>
          <a:solidFill>
            <a:srgbClr val="3F8CD1">
              <a:alpha val="25000"/>
            </a:srgbClr>
          </a:solidFill>
          <a:ln w="3175">
            <a:solidFill>
              <a:srgbClr val="3F8C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600" spc="-50" smtClean="0">
                <a:solidFill>
                  <a:srgbClr val="3F8CD1"/>
                </a:solidFill>
                <a:latin typeface="Calibri Light" panose="020F0302020204030204" pitchFamily="34" charset="0"/>
              </a:rPr>
              <a:t>immagine acquisita</a:t>
            </a:r>
            <a:endParaRPr lang="en-US" sz="1600" spc="-50">
              <a:solidFill>
                <a:srgbClr val="3F8CD1"/>
              </a:solidFill>
              <a:latin typeface="Calibri Light" panose="020F0302020204030204" pitchFamily="34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>
          <a:xfrm rot="16200000">
            <a:off x="-702466" y="3887596"/>
            <a:ext cx="2128201" cy="297957"/>
          </a:xfrm>
          <a:prstGeom prst="roundRect">
            <a:avLst>
              <a:gd name="adj" fmla="val 5483"/>
            </a:avLst>
          </a:prstGeom>
          <a:solidFill>
            <a:schemeClr val="bg1">
              <a:lumMod val="75000"/>
              <a:alpha val="14000"/>
            </a:schemeClr>
          </a:solidFill>
          <a:ln w="9525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vert="horz" lIns="0" tIns="0" rIns="0" bIns="3600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 smtClean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monocromatica</a:t>
            </a:r>
            <a:endParaRPr lang="en-US" sz="1400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8" name="Segnaposto contenuto 2"/>
          <p:cNvSpPr txBox="1">
            <a:spLocks/>
          </p:cNvSpPr>
          <p:nvPr/>
        </p:nvSpPr>
        <p:spPr>
          <a:xfrm rot="16200000">
            <a:off x="-448276" y="1645410"/>
            <a:ext cx="1619819" cy="297957"/>
          </a:xfrm>
          <a:prstGeom prst="roundRect">
            <a:avLst>
              <a:gd name="adj" fmla="val 5483"/>
            </a:avLst>
          </a:prstGeom>
          <a:gradFill flip="none" rotWithShape="1">
            <a:gsLst>
              <a:gs pos="0">
                <a:srgbClr val="FF0000"/>
              </a:gs>
              <a:gs pos="26000">
                <a:srgbClr val="FFFF00"/>
              </a:gs>
              <a:gs pos="100000">
                <a:srgbClr val="7030A0"/>
              </a:gs>
              <a:gs pos="77000">
                <a:srgbClr val="0070C0"/>
              </a:gs>
              <a:gs pos="53000">
                <a:srgbClr val="00B050"/>
              </a:gs>
            </a:gsLst>
            <a:lin ang="0" scaled="1"/>
            <a:tileRect/>
          </a:gradFill>
          <a:ln w="9525">
            <a:solidFill>
              <a:schemeClr val="tx1"/>
            </a:solidFill>
            <a:prstDash val="solid"/>
          </a:ln>
          <a:effectLst/>
        </p:spPr>
        <p:txBody>
          <a:bodyPr vert="horz" lIns="0" tIns="0" rIns="0" bIns="3600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 b="1" smtClean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policromatica</a:t>
            </a:r>
            <a:endParaRPr lang="en-US" sz="1400" b="1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163" y="1138186"/>
            <a:ext cx="2229949" cy="1493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21" name="Connettore 1 20"/>
          <p:cNvCxnSpPr>
            <a:stCxn id="14" idx="3"/>
            <a:endCxn id="6" idx="2"/>
          </p:cNvCxnSpPr>
          <p:nvPr/>
        </p:nvCxnSpPr>
        <p:spPr>
          <a:xfrm rot="5400000" flipH="1" flipV="1">
            <a:off x="2960748" y="1361220"/>
            <a:ext cx="368175" cy="2854330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0"/>
          <p:cNvCxnSpPr>
            <a:stCxn id="16" idx="3"/>
            <a:endCxn id="6" idx="2"/>
          </p:cNvCxnSpPr>
          <p:nvPr/>
        </p:nvCxnSpPr>
        <p:spPr>
          <a:xfrm rot="16200000" flipV="1">
            <a:off x="5882036" y="1294261"/>
            <a:ext cx="365828" cy="2985900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0"/>
          <p:cNvCxnSpPr>
            <a:stCxn id="15" idx="3"/>
            <a:endCxn id="6" idx="2"/>
          </p:cNvCxnSpPr>
          <p:nvPr/>
        </p:nvCxnSpPr>
        <p:spPr>
          <a:xfrm flipH="1" flipV="1">
            <a:off x="4572000" y="2604297"/>
            <a:ext cx="1" cy="368175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7262230" y="906471"/>
            <a:ext cx="86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smtClean="0">
                <a:latin typeface="Calibri Light" panose="020F0302020204030204" pitchFamily="34" charset="0"/>
              </a:rPr>
              <a:t>Sensore/i</a:t>
            </a:r>
            <a:endParaRPr lang="it-IT" sz="1400">
              <a:latin typeface="Calibri Light" panose="020F0302020204030204" pitchFamily="34" charset="0"/>
            </a:endParaRPr>
          </a:p>
        </p:txBody>
      </p:sp>
      <p:pic>
        <p:nvPicPr>
          <p:cNvPr id="30" name="Immagine 29"/>
          <p:cNvPicPr>
            <a:picLocks noChangeAspect="1"/>
          </p:cNvPicPr>
          <p:nvPr/>
        </p:nvPicPr>
        <p:blipFill rotWithShape="1">
          <a:blip r:embed="rId10"/>
          <a:srcRect l="68890" t="25048" r="5171" b="21901"/>
          <a:stretch/>
        </p:blipFill>
        <p:spPr>
          <a:xfrm>
            <a:off x="2628180" y="3447088"/>
            <a:ext cx="675723" cy="7773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1" name="Rettangolo 30"/>
          <p:cNvSpPr/>
          <p:nvPr/>
        </p:nvSpPr>
        <p:spPr>
          <a:xfrm>
            <a:off x="1856741" y="3962444"/>
            <a:ext cx="45719" cy="5329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1 32"/>
          <p:cNvCxnSpPr/>
          <p:nvPr/>
        </p:nvCxnSpPr>
        <p:spPr>
          <a:xfrm flipV="1">
            <a:off x="1902460" y="3447088"/>
            <a:ext cx="725720" cy="51535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/>
          <p:cNvCxnSpPr/>
          <p:nvPr/>
        </p:nvCxnSpPr>
        <p:spPr>
          <a:xfrm>
            <a:off x="1902460" y="4015740"/>
            <a:ext cx="725720" cy="20872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2276482" y="4213298"/>
            <a:ext cx="13568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it-IT" sz="1400" b="1" smtClean="0">
                <a:latin typeface="Calibri Light" panose="020F0302020204030204" pitchFamily="34" charset="0"/>
              </a:rPr>
              <a:t>intensità       </a:t>
            </a:r>
            <a:r>
              <a:rPr lang="it-IT" sz="1400" spc="-40" smtClean="0">
                <a:latin typeface="Calibri Light" panose="020F0302020204030204" pitchFamily="34" charset="0"/>
              </a:rPr>
              <a:t>(livello di grigio)</a:t>
            </a:r>
            <a:endParaRPr lang="it-IT" sz="1400" spc="-40">
              <a:latin typeface="Calibri Light" panose="020F0302020204030204" pitchFamily="34" charset="0"/>
            </a:endParaRPr>
          </a:p>
        </p:txBody>
      </p:sp>
      <p:sp>
        <p:nvSpPr>
          <p:cNvPr id="42" name="Rettangolo 41"/>
          <p:cNvSpPr/>
          <p:nvPr/>
        </p:nvSpPr>
        <p:spPr>
          <a:xfrm>
            <a:off x="2921981" y="3962444"/>
            <a:ext cx="36000" cy="360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4" name="Connettore 2 43"/>
          <p:cNvCxnSpPr/>
          <p:nvPr/>
        </p:nvCxnSpPr>
        <p:spPr>
          <a:xfrm flipV="1">
            <a:off x="2940740" y="4006215"/>
            <a:ext cx="0" cy="2520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4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Sommario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2400" smtClean="0"/>
              <a:t>Lo spettro elettromagnetico</a:t>
            </a:r>
          </a:p>
          <a:p>
            <a:pPr>
              <a:spcBef>
                <a:spcPts val="1200"/>
              </a:spcBef>
            </a:pPr>
            <a:r>
              <a:rPr lang="it-IT" sz="2400" smtClean="0"/>
              <a:t>La percezione visiva</a:t>
            </a:r>
          </a:p>
          <a:p>
            <a:pPr>
              <a:spcBef>
                <a:spcPts val="1200"/>
              </a:spcBef>
            </a:pPr>
            <a:r>
              <a:rPr lang="it-IT" sz="2400" smtClean="0"/>
              <a:t>Le immagini digitali monocromatiche e policromatiche</a:t>
            </a:r>
          </a:p>
          <a:p>
            <a:pPr lvl="1"/>
            <a:r>
              <a:rPr lang="it-IT" sz="2000" smtClean="0"/>
              <a:t>Formazione</a:t>
            </a:r>
          </a:p>
          <a:p>
            <a:pPr lvl="1"/>
            <a:r>
              <a:rPr lang="it-IT" sz="2000" smtClean="0"/>
              <a:t>Acquisizione</a:t>
            </a:r>
          </a:p>
          <a:p>
            <a:pPr lvl="1"/>
            <a:r>
              <a:rPr lang="it-IT" sz="2000" smtClean="0"/>
              <a:t>Rappresentazione</a:t>
            </a:r>
          </a:p>
          <a:p>
            <a:pPr>
              <a:spcBef>
                <a:spcPts val="1200"/>
              </a:spcBef>
            </a:pPr>
            <a:r>
              <a:rPr lang="it-IT" sz="2400" smtClean="0"/>
              <a:t>Operazioni sulle immagini</a:t>
            </a:r>
          </a:p>
          <a:p>
            <a:pPr>
              <a:spcBef>
                <a:spcPts val="1200"/>
              </a:spcBef>
            </a:pPr>
            <a:r>
              <a:rPr lang="it-IT" sz="2400"/>
              <a:t>Compressione di immagini e formati più </a:t>
            </a:r>
            <a:r>
              <a:rPr lang="it-IT" sz="2400" smtClean="0"/>
              <a:t>utilizzati</a:t>
            </a:r>
          </a:p>
          <a:p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337384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Acquisizione di un’immagine: struttura di un sensore</a:t>
            </a:r>
            <a:endParaRPr lang="it-IT"/>
          </a:p>
        </p:txBody>
      </p:sp>
      <p:sp>
        <p:nvSpPr>
          <p:cNvPr id="4" name="Segnaposto testo 3"/>
          <p:cNvSpPr txBox="1">
            <a:spLocks/>
          </p:cNvSpPr>
          <p:nvPr/>
        </p:nvSpPr>
        <p:spPr>
          <a:xfrm>
            <a:off x="4892893" y="731522"/>
            <a:ext cx="3916878" cy="4445959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mtClean="0"/>
              <a:t>l’</a:t>
            </a:r>
            <a:r>
              <a:rPr lang="it-IT" b="1" smtClean="0"/>
              <a:t>energia</a:t>
            </a:r>
            <a:r>
              <a:rPr lang="it-IT" smtClean="0"/>
              <a:t> </a:t>
            </a:r>
            <a:r>
              <a:rPr lang="it-IT"/>
              <a:t>irradiata sul sensore è trasformata in una </a:t>
            </a:r>
            <a:r>
              <a:rPr lang="it-IT" smtClean="0"/>
              <a:t>tensione elettrica grazie a:</a:t>
            </a:r>
          </a:p>
          <a:p>
            <a:pPr lvl="1" algn="just"/>
            <a:r>
              <a:rPr lang="it-IT" smtClean="0"/>
              <a:t>azione della </a:t>
            </a:r>
            <a:r>
              <a:rPr lang="it-IT" b="1" smtClean="0"/>
              <a:t>potenza </a:t>
            </a:r>
            <a:r>
              <a:rPr lang="it-IT" b="1"/>
              <a:t>elettrica</a:t>
            </a:r>
            <a:r>
              <a:rPr lang="it-IT"/>
              <a:t> di alimentazione </a:t>
            </a:r>
            <a:endParaRPr lang="it-IT" smtClean="0"/>
          </a:p>
          <a:p>
            <a:pPr lvl="1" algn="just"/>
            <a:r>
              <a:rPr lang="it-IT" b="1" smtClean="0"/>
              <a:t>materiale</a:t>
            </a:r>
            <a:r>
              <a:rPr lang="it-IT" smtClean="0"/>
              <a:t> </a:t>
            </a:r>
            <a:r>
              <a:rPr lang="it-IT"/>
              <a:t>del sensore </a:t>
            </a:r>
            <a:r>
              <a:rPr lang="it-IT" b="1" smtClean="0"/>
              <a:t>sensibile</a:t>
            </a:r>
            <a:r>
              <a:rPr lang="it-IT" smtClean="0"/>
              <a:t> </a:t>
            </a:r>
            <a:r>
              <a:rPr lang="it-IT"/>
              <a:t>al particolare tipo di energia da </a:t>
            </a:r>
            <a:r>
              <a:rPr lang="it-IT" smtClean="0"/>
              <a:t>percepire</a:t>
            </a:r>
            <a:endParaRPr lang="it-IT"/>
          </a:p>
          <a:p>
            <a:pPr algn="just">
              <a:spcBef>
                <a:spcPts val="1200"/>
              </a:spcBef>
            </a:pPr>
            <a:r>
              <a:rPr lang="it-IT" smtClean="0"/>
              <a:t>la </a:t>
            </a:r>
            <a:r>
              <a:rPr lang="it-IT"/>
              <a:t>risposta del sensore è un </a:t>
            </a:r>
            <a:r>
              <a:rPr lang="it-IT" b="1"/>
              <a:t>segnale di tensione</a:t>
            </a:r>
            <a:r>
              <a:rPr lang="it-IT"/>
              <a:t> che può essere </a:t>
            </a:r>
            <a:r>
              <a:rPr lang="it-IT" b="1" smtClean="0"/>
              <a:t>digitalizzato</a:t>
            </a:r>
            <a:endParaRPr lang="it-IT" b="1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13229" t="18243" r="24019" b="26784"/>
          <a:stretch/>
        </p:blipFill>
        <p:spPr>
          <a:xfrm>
            <a:off x="364523" y="1159640"/>
            <a:ext cx="3620531" cy="198230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022381" y="2594918"/>
            <a:ext cx="11836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smtClean="0">
                <a:solidFill>
                  <a:srgbClr val="141C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waveform out</a:t>
            </a:r>
            <a:endParaRPr lang="it-IT" sz="1200">
              <a:solidFill>
                <a:srgbClr val="141C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34334" t="44386" r="25085" b="50209"/>
          <a:stretch/>
        </p:blipFill>
        <p:spPr>
          <a:xfrm>
            <a:off x="361474" y="4468878"/>
            <a:ext cx="2088291" cy="17383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/>
          <a:srcRect l="41578" t="50149" r="31168" b="8113"/>
          <a:stretch/>
        </p:blipFill>
        <p:spPr>
          <a:xfrm>
            <a:off x="2870803" y="3457767"/>
            <a:ext cx="1195428" cy="1144169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762798" y="4605640"/>
            <a:ext cx="1294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smtClean="0">
                <a:latin typeface="Calibri Light" panose="020F0302020204030204" pitchFamily="34" charset="0"/>
              </a:rPr>
              <a:t>array di sensori</a:t>
            </a:r>
            <a:endParaRPr lang="it-IT" sz="1400">
              <a:latin typeface="Calibri Light" panose="020F0302020204030204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731039" y="4605641"/>
            <a:ext cx="1474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smtClean="0">
                <a:latin typeface="Calibri Light" panose="020F0302020204030204" pitchFamily="34" charset="0"/>
              </a:rPr>
              <a:t>matrice di sensori</a:t>
            </a:r>
            <a:endParaRPr lang="it-IT" sz="1400">
              <a:latin typeface="Calibri Light" panose="020F0302020204030204" pitchFamily="34" charset="0"/>
            </a:endParaRPr>
          </a:p>
        </p:txBody>
      </p:sp>
      <p:cxnSp>
        <p:nvCxnSpPr>
          <p:cNvPr id="13" name="Connettore 2 12"/>
          <p:cNvCxnSpPr>
            <a:endCxn id="15" idx="0"/>
          </p:cNvCxnSpPr>
          <p:nvPr/>
        </p:nvCxnSpPr>
        <p:spPr>
          <a:xfrm flipH="1">
            <a:off x="1190224" y="2662627"/>
            <a:ext cx="573288" cy="1835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contenuto 2"/>
          <p:cNvSpPr txBox="1">
            <a:spLocks/>
          </p:cNvSpPr>
          <p:nvPr/>
        </p:nvSpPr>
        <p:spPr>
          <a:xfrm>
            <a:off x="1136224" y="4497994"/>
            <a:ext cx="108000" cy="45719"/>
          </a:xfrm>
          <a:prstGeom prst="roundRect">
            <a:avLst>
              <a:gd name="adj" fmla="val 0"/>
            </a:avLst>
          </a:prstGeom>
          <a:solidFill>
            <a:schemeClr val="accent1">
              <a:alpha val="14000"/>
            </a:schemeClr>
          </a:solidFill>
          <a:ln w="9525">
            <a:solidFill>
              <a:schemeClr val="accent1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>
          <a:xfrm>
            <a:off x="3189312" y="3607178"/>
            <a:ext cx="97200" cy="97200"/>
          </a:xfrm>
          <a:prstGeom prst="roundRect">
            <a:avLst>
              <a:gd name="adj" fmla="val 0"/>
            </a:avLst>
          </a:prstGeom>
          <a:solidFill>
            <a:schemeClr val="accent1">
              <a:alpha val="14000"/>
            </a:schemeClr>
          </a:solidFill>
          <a:ln w="9525">
            <a:solidFill>
              <a:schemeClr val="accent1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cxnSp>
        <p:nvCxnSpPr>
          <p:cNvPr id="18" name="Connettore 2 17"/>
          <p:cNvCxnSpPr>
            <a:endCxn id="17" idx="1"/>
          </p:cNvCxnSpPr>
          <p:nvPr/>
        </p:nvCxnSpPr>
        <p:spPr>
          <a:xfrm rot="16200000" flipH="1">
            <a:off x="1986332" y="2452797"/>
            <a:ext cx="986719" cy="14192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egnaposto contenuto 2"/>
          <p:cNvSpPr txBox="1">
            <a:spLocks/>
          </p:cNvSpPr>
          <p:nvPr/>
        </p:nvSpPr>
        <p:spPr>
          <a:xfrm>
            <a:off x="1297312" y="1898202"/>
            <a:ext cx="1384103" cy="770857"/>
          </a:xfrm>
          <a:prstGeom prst="roundRect">
            <a:avLst>
              <a:gd name="adj" fmla="val 0"/>
            </a:avLst>
          </a:prstGeom>
          <a:solidFill>
            <a:schemeClr val="accent1">
              <a:alpha val="14000"/>
            </a:schemeClr>
          </a:solidFill>
          <a:ln w="9525">
            <a:solidFill>
              <a:schemeClr val="accent1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Acquisizione di </a:t>
            </a:r>
            <a:r>
              <a:rPr lang="it-IT" smtClean="0"/>
              <a:t>un’immagine: array di sensori</a:t>
            </a:r>
            <a:endParaRPr lang="it-IT"/>
          </a:p>
        </p:txBody>
      </p:sp>
      <p:grpSp>
        <p:nvGrpSpPr>
          <p:cNvPr id="15" name="Gruppo 14"/>
          <p:cNvGrpSpPr/>
          <p:nvPr/>
        </p:nvGrpSpPr>
        <p:grpSpPr>
          <a:xfrm>
            <a:off x="766648" y="941658"/>
            <a:ext cx="7610704" cy="4089739"/>
            <a:chOff x="968243" y="1011998"/>
            <a:chExt cx="7610704" cy="4089739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 rotWithShape="1">
            <a:blip r:embed="rId2"/>
            <a:srcRect l="16048" t="37134" r="46206" b="29233"/>
            <a:stretch/>
          </p:blipFill>
          <p:spPr>
            <a:xfrm>
              <a:off x="968243" y="1589649"/>
              <a:ext cx="3603756" cy="2344798"/>
            </a:xfrm>
            <a:prstGeom prst="rect">
              <a:avLst/>
            </a:prstGeom>
          </p:spPr>
        </p:pic>
        <p:pic>
          <p:nvPicPr>
            <p:cNvPr id="7" name="Picture 2" descr="http://www.ilpcdipiko.altervista.org/images/scanne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909" y="4093698"/>
              <a:ext cx="1266460" cy="929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 rotWithShape="1">
            <a:blip r:embed="rId4"/>
            <a:srcRect l="48504" t="23209" r="16884" b="9255"/>
            <a:stretch/>
          </p:blipFill>
          <p:spPr>
            <a:xfrm>
              <a:off x="5174593" y="1611581"/>
              <a:ext cx="3008869" cy="3490156"/>
            </a:xfrm>
            <a:prstGeom prst="rect">
              <a:avLst/>
            </a:prstGeom>
          </p:spPr>
        </p:pic>
        <p:pic>
          <p:nvPicPr>
            <p:cNvPr id="1028" name="Picture 4" descr="http://www.radiologiacremona.it/tac/NUOVA%20TAC_00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550" y="4276578"/>
              <a:ext cx="974048" cy="746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tangolo 9"/>
            <p:cNvSpPr/>
            <p:nvPr/>
          </p:nvSpPr>
          <p:spPr>
            <a:xfrm>
              <a:off x="5128457" y="1761617"/>
              <a:ext cx="600974" cy="794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0" name="Picture 6" descr="http://www.hamamatsu.com/cs/Satellite?blobcol=urldata&amp;blobheadername1=content-disposition&amp;blobheadervalue1=inline%3Bfilename%3D1336994212064.jpg&amp;blobkey=id&amp;blobtable=MungoBlobs&amp;blobwhere=1328686440036&amp;ssbinary=tru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296" y="4073963"/>
              <a:ext cx="1008972" cy="941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itaglia singolo angolo rettangolo 108"/>
            <p:cNvSpPr/>
            <p:nvPr/>
          </p:nvSpPr>
          <p:spPr>
            <a:xfrm>
              <a:off x="968243" y="1011998"/>
              <a:ext cx="3603756" cy="352800"/>
            </a:xfrm>
            <a:prstGeom prst="snip1Rect">
              <a:avLst>
                <a:gd name="adj" fmla="val 0"/>
              </a:avLst>
            </a:prstGeom>
            <a:solidFill>
              <a:schemeClr val="bg1"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14400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200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array lineari</a:t>
              </a:r>
              <a:endParaRPr lang="en-US" sz="200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1" name="Ritaglia singolo angolo rettangolo 108"/>
            <p:cNvSpPr/>
            <p:nvPr/>
          </p:nvSpPr>
          <p:spPr>
            <a:xfrm>
              <a:off x="4975191" y="1011998"/>
              <a:ext cx="3603756" cy="352800"/>
            </a:xfrm>
            <a:prstGeom prst="snip1Rect">
              <a:avLst>
                <a:gd name="adj" fmla="val 0"/>
              </a:avLst>
            </a:prstGeom>
            <a:solidFill>
              <a:schemeClr val="bg1"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144000" bIns="0" rtlCol="0" anchor="ctr" anchorCtr="0"/>
            <a:lstStyle/>
            <a:p>
              <a:pPr algn="ctr">
                <a:spcAft>
                  <a:spcPts val="600"/>
                </a:spcAft>
              </a:pPr>
              <a:r>
                <a:rPr lang="en-US" sz="200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array circolari</a:t>
              </a:r>
              <a:endParaRPr lang="en-US" sz="200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1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contenuto 2"/>
          <p:cNvSpPr txBox="1">
            <a:spLocks/>
          </p:cNvSpPr>
          <p:nvPr/>
        </p:nvSpPr>
        <p:spPr>
          <a:xfrm>
            <a:off x="2400062" y="836999"/>
            <a:ext cx="2284480" cy="4325845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Acquisizione di un’immagine: </a:t>
            </a:r>
            <a:r>
              <a:rPr lang="it-IT" smtClean="0"/>
              <a:t>sensori CCD </a:t>
            </a:r>
            <a:r>
              <a:rPr lang="it-IT" b="1" smtClean="0"/>
              <a:t>(1/3)</a:t>
            </a:r>
            <a:endParaRPr lang="it-IT" b="1"/>
          </a:p>
        </p:txBody>
      </p:sp>
      <p:pic>
        <p:nvPicPr>
          <p:cNvPr id="2050" name="Picture 2" descr="http://www.itwissen.info/bilder/ccd-sensor-mit-12-mpixel-foto-dalsa-dotc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1" y="2371579"/>
            <a:ext cx="1708395" cy="110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53139" t="50520" r="25114" b="11829"/>
          <a:stretch/>
        </p:blipFill>
        <p:spPr>
          <a:xfrm>
            <a:off x="2602524" y="863405"/>
            <a:ext cx="2018713" cy="185786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/>
          <a:srcRect l="55528" t="43513" r="19859" b="19190"/>
          <a:stretch/>
        </p:blipFill>
        <p:spPr>
          <a:xfrm>
            <a:off x="2602524" y="3328670"/>
            <a:ext cx="1916871" cy="1633904"/>
          </a:xfrm>
          <a:prstGeom prst="rect">
            <a:avLst/>
          </a:prstGeom>
        </p:spPr>
      </p:pic>
      <p:cxnSp>
        <p:nvCxnSpPr>
          <p:cNvPr id="7" name="Connettore 1 6"/>
          <p:cNvCxnSpPr/>
          <p:nvPr/>
        </p:nvCxnSpPr>
        <p:spPr>
          <a:xfrm flipV="1">
            <a:off x="1456007" y="836999"/>
            <a:ext cx="944055" cy="1677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/>
          <p:nvPr/>
        </p:nvCxnSpPr>
        <p:spPr>
          <a:xfrm>
            <a:off x="1456007" y="3003453"/>
            <a:ext cx="944055" cy="21593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http://www.clker.com/cliparts/x/H/3/J/b/F/zoom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721" y="2514551"/>
            <a:ext cx="811387" cy="81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egnaposto testo 3"/>
          <p:cNvSpPr txBox="1">
            <a:spLocks/>
          </p:cNvSpPr>
          <p:nvPr/>
        </p:nvSpPr>
        <p:spPr>
          <a:xfrm>
            <a:off x="4892893" y="731522"/>
            <a:ext cx="3916878" cy="4445959"/>
          </a:xfrm>
          <a:prstGeom prst="rect">
            <a:avLst/>
          </a:prstGeom>
        </p:spPr>
        <p:txBody>
          <a:bodyPr vert="horz" anchor="t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algn="just">
              <a:buFont typeface="+mj-lt"/>
              <a:buAutoNum type="arabicPeriod"/>
            </a:pPr>
            <a:r>
              <a:rPr lang="it-IT" smtClean="0"/>
              <a:t>la griglia di sensori divide la scena in zone quadrate dette </a:t>
            </a:r>
            <a:r>
              <a:rPr lang="it-IT" b="1" smtClean="0"/>
              <a:t>pixels </a:t>
            </a:r>
            <a:r>
              <a:rPr lang="it-IT" smtClean="0"/>
              <a:t>(</a:t>
            </a:r>
            <a:r>
              <a:rPr lang="it-IT" b="1" smtClean="0"/>
              <a:t>PICTure Elements</a:t>
            </a:r>
            <a:r>
              <a:rPr lang="it-IT" smtClean="0"/>
              <a:t>)</a:t>
            </a:r>
            <a:endParaRPr lang="it-IT" b="1" smtClean="0"/>
          </a:p>
          <a:p>
            <a:pPr marL="266700" indent="-266700" algn="just">
              <a:spcBef>
                <a:spcPts val="600"/>
              </a:spcBef>
              <a:buFont typeface="+mj-lt"/>
              <a:buAutoNum type="arabicPeriod"/>
            </a:pPr>
            <a:r>
              <a:rPr lang="it-IT" spc="-30" smtClean="0"/>
              <a:t>in ciascun pixel, un filtro seleziona un determinato </a:t>
            </a:r>
            <a:r>
              <a:rPr lang="it-IT" b="1" spc="-30" smtClean="0"/>
              <a:t>colore</a:t>
            </a:r>
            <a:r>
              <a:rPr lang="it-IT" spc="-30" smtClean="0"/>
              <a:t> tra </a:t>
            </a:r>
            <a:r>
              <a:rPr lang="it-IT" spc="-30" smtClean="0">
                <a:solidFill>
                  <a:srgbClr val="FF0000"/>
                </a:solidFill>
              </a:rPr>
              <a:t>R</a:t>
            </a:r>
            <a:r>
              <a:rPr lang="it-IT" spc="-30" smtClean="0"/>
              <a:t>, </a:t>
            </a:r>
            <a:r>
              <a:rPr lang="it-IT" spc="-30" smtClean="0">
                <a:solidFill>
                  <a:srgbClr val="00B050"/>
                </a:solidFill>
              </a:rPr>
              <a:t>G</a:t>
            </a:r>
            <a:r>
              <a:rPr lang="it-IT" spc="-30" smtClean="0"/>
              <a:t> e </a:t>
            </a:r>
            <a:r>
              <a:rPr lang="it-IT" spc="-30" smtClean="0">
                <a:solidFill>
                  <a:srgbClr val="085091"/>
                </a:solidFill>
              </a:rPr>
              <a:t>B</a:t>
            </a:r>
          </a:p>
          <a:p>
            <a:pPr marL="266700" indent="-266700" algn="just">
              <a:spcBef>
                <a:spcPts val="1200"/>
              </a:spcBef>
              <a:buFont typeface="+mj-lt"/>
              <a:buAutoNum type="arabicPeriod"/>
            </a:pPr>
            <a:r>
              <a:rPr lang="it-IT" spc="-30" smtClean="0"/>
              <a:t>il segnale luminoso è catturato da un </a:t>
            </a:r>
            <a:r>
              <a:rPr lang="it-IT" b="1" spc="-30" smtClean="0"/>
              <a:t>fotodiodo</a:t>
            </a:r>
            <a:r>
              <a:rPr lang="it-IT" spc="-30" smtClean="0"/>
              <a:t> che lo converte in una </a:t>
            </a:r>
            <a:r>
              <a:rPr lang="it-IT" b="1" spc="-30" smtClean="0"/>
              <a:t>carica elettrica</a:t>
            </a:r>
          </a:p>
          <a:p>
            <a:pPr marL="266700" indent="-266700" algn="just">
              <a:spcBef>
                <a:spcPts val="1200"/>
              </a:spcBef>
              <a:buFont typeface="+mj-lt"/>
              <a:buAutoNum type="arabicPeriod"/>
            </a:pPr>
            <a:r>
              <a:rPr lang="it-IT" spc="-30" smtClean="0"/>
              <a:t>questa è convertita in un </a:t>
            </a:r>
            <a:r>
              <a:rPr lang="it-IT" b="1" spc="-30" smtClean="0"/>
              <a:t>segnale elettrico analogico</a:t>
            </a:r>
            <a:r>
              <a:rPr lang="it-IT" spc="-30" smtClean="0"/>
              <a:t> che viene poi amplificato </a:t>
            </a:r>
          </a:p>
          <a:p>
            <a:pPr marL="266700" indent="-266700" algn="just">
              <a:spcBef>
                <a:spcPts val="1200"/>
              </a:spcBef>
              <a:buFont typeface="+mj-lt"/>
              <a:buAutoNum type="arabicPeriod"/>
            </a:pPr>
            <a:r>
              <a:rPr lang="it-IT" spc="-50" smtClean="0"/>
              <a:t>il segnale analogico viene convertito in </a:t>
            </a:r>
            <a:r>
              <a:rPr lang="it-IT" b="1" spc="-50" smtClean="0"/>
              <a:t>segnale digitale</a:t>
            </a:r>
            <a:r>
              <a:rPr lang="it-IT" spc="-50" smtClean="0"/>
              <a:t> da un ADC</a:t>
            </a:r>
            <a:endParaRPr lang="it-IT" b="1">
              <a:solidFill>
                <a:srgbClr val="085091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444" b="95463" l="32344" r="39063"/>
                    </a14:imgEffect>
                  </a14:imgLayer>
                </a14:imgProps>
              </a:ext>
            </a:extLst>
          </a:blip>
          <a:srcRect l="32026" t="50570" r="61012" b="4695"/>
          <a:stretch/>
        </p:blipFill>
        <p:spPr>
          <a:xfrm>
            <a:off x="4152387" y="3671668"/>
            <a:ext cx="412578" cy="1491176"/>
          </a:xfrm>
          <a:prstGeom prst="rect">
            <a:avLst/>
          </a:prstGeom>
        </p:spPr>
      </p:pic>
      <p:cxnSp>
        <p:nvCxnSpPr>
          <p:cNvPr id="17" name="Connettore 1 16"/>
          <p:cNvCxnSpPr/>
          <p:nvPr/>
        </p:nvCxnSpPr>
        <p:spPr>
          <a:xfrm flipH="1" flipV="1">
            <a:off x="3945988" y="4536831"/>
            <a:ext cx="260252" cy="168812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8"/>
          <a:srcRect l="50990" t="80495" r="25724" b="5070"/>
          <a:stretch/>
        </p:blipFill>
        <p:spPr>
          <a:xfrm>
            <a:off x="2580647" y="2721268"/>
            <a:ext cx="2025350" cy="706196"/>
          </a:xfrm>
          <a:prstGeom prst="rect">
            <a:avLst/>
          </a:prstGeom>
        </p:spPr>
      </p:pic>
      <p:sp>
        <p:nvSpPr>
          <p:cNvPr id="19" name="Ovale 18"/>
          <p:cNvSpPr/>
          <p:nvPr/>
        </p:nvSpPr>
        <p:spPr>
          <a:xfrm>
            <a:off x="2539219" y="951840"/>
            <a:ext cx="252000" cy="252000"/>
          </a:xfrm>
          <a:prstGeom prst="ellipse">
            <a:avLst/>
          </a:prstGeom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latin typeface="Calibri Light" panose="020F0302020204030204" pitchFamily="34" charset="0"/>
              </a:rPr>
              <a:t>1</a:t>
            </a:r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22" name="Ovale 21"/>
          <p:cNvSpPr/>
          <p:nvPr/>
        </p:nvSpPr>
        <p:spPr>
          <a:xfrm>
            <a:off x="2539219" y="1666337"/>
            <a:ext cx="252000" cy="252000"/>
          </a:xfrm>
          <a:prstGeom prst="ellipse">
            <a:avLst/>
          </a:prstGeom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latin typeface="Calibri Light" panose="020F0302020204030204" pitchFamily="34" charset="0"/>
              </a:rPr>
              <a:t>2</a:t>
            </a:r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23" name="Ovale 22"/>
          <p:cNvSpPr/>
          <p:nvPr/>
        </p:nvSpPr>
        <p:spPr>
          <a:xfrm>
            <a:off x="4235885" y="3785577"/>
            <a:ext cx="252000" cy="252000"/>
          </a:xfrm>
          <a:prstGeom prst="ellipse">
            <a:avLst/>
          </a:prstGeom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latin typeface="Calibri Light" panose="020F0302020204030204" pitchFamily="34" charset="0"/>
              </a:rPr>
              <a:t>3</a:t>
            </a:r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24" name="Ovale 23"/>
          <p:cNvSpPr/>
          <p:nvPr/>
        </p:nvSpPr>
        <p:spPr>
          <a:xfrm>
            <a:off x="4245571" y="4403309"/>
            <a:ext cx="252000" cy="252000"/>
          </a:xfrm>
          <a:prstGeom prst="ellipse">
            <a:avLst/>
          </a:prstGeom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latin typeface="Calibri Light" panose="020F0302020204030204" pitchFamily="34" charset="0"/>
              </a:rPr>
              <a:t>4</a:t>
            </a:r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26" name="Ritaglia singolo angolo rettangolo 108"/>
          <p:cNvSpPr/>
          <p:nvPr/>
        </p:nvSpPr>
        <p:spPr>
          <a:xfrm>
            <a:off x="2665219" y="2997006"/>
            <a:ext cx="429692" cy="243970"/>
          </a:xfrm>
          <a:prstGeom prst="roundRect">
            <a:avLst>
              <a:gd name="adj" fmla="val 27466"/>
            </a:avLst>
          </a:prstGeom>
          <a:solidFill>
            <a:schemeClr val="bg1">
              <a:alpha val="7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200" b="1" smtClean="0">
                <a:solidFill>
                  <a:schemeClr val="tx1"/>
                </a:solidFill>
                <a:latin typeface="Calibri Light" panose="020F0302020204030204" pitchFamily="34" charset="0"/>
              </a:rPr>
              <a:t>25%</a:t>
            </a:r>
            <a:endParaRPr lang="en-US" sz="1200" b="1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itaglia singolo angolo rettangolo 108"/>
          <p:cNvSpPr/>
          <p:nvPr/>
        </p:nvSpPr>
        <p:spPr>
          <a:xfrm>
            <a:off x="3346113" y="2997006"/>
            <a:ext cx="429692" cy="243970"/>
          </a:xfrm>
          <a:prstGeom prst="roundRect">
            <a:avLst>
              <a:gd name="adj" fmla="val 27466"/>
            </a:avLst>
          </a:prstGeom>
          <a:solidFill>
            <a:schemeClr val="bg1">
              <a:alpha val="7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200" b="1" smtClean="0">
                <a:solidFill>
                  <a:schemeClr val="tx1"/>
                </a:solidFill>
                <a:latin typeface="Calibri Light" panose="020F0302020204030204" pitchFamily="34" charset="0"/>
              </a:rPr>
              <a:t>50%</a:t>
            </a:r>
            <a:endParaRPr lang="en-US" sz="1200" b="1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29" name="Ritaglia singolo angolo rettangolo 108"/>
          <p:cNvSpPr/>
          <p:nvPr/>
        </p:nvSpPr>
        <p:spPr>
          <a:xfrm>
            <a:off x="4021039" y="3003453"/>
            <a:ext cx="429692" cy="243970"/>
          </a:xfrm>
          <a:prstGeom prst="roundRect">
            <a:avLst>
              <a:gd name="adj" fmla="val 27466"/>
            </a:avLst>
          </a:prstGeom>
          <a:solidFill>
            <a:schemeClr val="bg1">
              <a:alpha val="72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200" b="1" smtClean="0">
                <a:solidFill>
                  <a:schemeClr val="tx1"/>
                </a:solidFill>
                <a:latin typeface="Calibri Light" panose="020F0302020204030204" pitchFamily="34" charset="0"/>
              </a:rPr>
              <a:t>25%</a:t>
            </a:r>
            <a:endParaRPr lang="en-US" sz="1200" b="1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48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Acquisizione di un’immagine: sensori </a:t>
            </a:r>
            <a:r>
              <a:rPr lang="it-IT" smtClean="0"/>
              <a:t>CCD</a:t>
            </a:r>
            <a:r>
              <a:rPr lang="it-IT" b="1"/>
              <a:t> </a:t>
            </a:r>
            <a:r>
              <a:rPr lang="it-IT" b="1" smtClean="0"/>
              <a:t>(2/3)</a:t>
            </a:r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27653" t="35957" r="26524" b="9666"/>
          <a:stretch/>
        </p:blipFill>
        <p:spPr>
          <a:xfrm>
            <a:off x="4061461" y="1821179"/>
            <a:ext cx="4680534" cy="31242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34231" t="55968" r="26119" b="4871"/>
          <a:stretch/>
        </p:blipFill>
        <p:spPr>
          <a:xfrm>
            <a:off x="510541" y="2362199"/>
            <a:ext cx="3215639" cy="1786466"/>
          </a:xfrm>
          <a:prstGeom prst="rect">
            <a:avLst/>
          </a:prstGeom>
        </p:spPr>
      </p:pic>
      <p:sp>
        <p:nvSpPr>
          <p:cNvPr id="7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374492" y="731522"/>
            <a:ext cx="8566989" cy="4445959"/>
          </a:xfrm>
        </p:spPr>
        <p:txBody>
          <a:bodyPr/>
          <a:lstStyle/>
          <a:p>
            <a:r>
              <a:rPr lang="it-IT" spc="-50" smtClean="0"/>
              <a:t>il mosaico di filtri comporta una </a:t>
            </a:r>
            <a:r>
              <a:rPr lang="it-IT" b="1" spc="-50" smtClean="0"/>
              <a:t>perdita spaziale di informazione</a:t>
            </a:r>
            <a:r>
              <a:rPr lang="it-IT" spc="-50" smtClean="0"/>
              <a:t> per ciascun colore</a:t>
            </a:r>
          </a:p>
          <a:p>
            <a:r>
              <a:rPr lang="it-IT" smtClean="0"/>
              <a:t>questa viene compensata via </a:t>
            </a:r>
            <a:r>
              <a:rPr lang="it-IT" b="1" smtClean="0"/>
              <a:t>software</a:t>
            </a:r>
            <a:r>
              <a:rPr lang="it-IT" smtClean="0"/>
              <a:t> mediante </a:t>
            </a:r>
            <a:r>
              <a:rPr lang="it-IT" b="1" smtClean="0"/>
              <a:t>interpolazione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59780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Acquisizione di un’immagine: sensori CCD</a:t>
            </a:r>
            <a:r>
              <a:rPr lang="it-IT" b="1"/>
              <a:t> </a:t>
            </a:r>
            <a:r>
              <a:rPr lang="it-IT" b="1" smtClean="0"/>
              <a:t>(3/3</a:t>
            </a:r>
            <a:r>
              <a:rPr lang="it-IT" b="1"/>
              <a:t>)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mtClean="0"/>
              <a:t>senza e con interpolazione</a:t>
            </a:r>
          </a:p>
          <a:p>
            <a:endParaRPr lang="it-IT"/>
          </a:p>
          <a:p>
            <a:endParaRPr lang="it-IT" smtClean="0"/>
          </a:p>
          <a:p>
            <a:endParaRPr lang="it-IT"/>
          </a:p>
          <a:p>
            <a:endParaRPr lang="it-IT" smtClean="0"/>
          </a:p>
          <a:p>
            <a:endParaRPr lang="it-IT"/>
          </a:p>
          <a:p>
            <a:pPr>
              <a:spcBef>
                <a:spcPts val="1200"/>
              </a:spcBef>
            </a:pPr>
            <a:r>
              <a:rPr lang="it-IT" b="1" smtClean="0"/>
              <a:t>artefatti</a:t>
            </a:r>
            <a:r>
              <a:rPr lang="it-IT" smtClean="0"/>
              <a:t> introdotti dall’interpolazione</a:t>
            </a:r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0989" t="35699" r="20142" b="22705"/>
          <a:stretch/>
        </p:blipFill>
        <p:spPr>
          <a:xfrm>
            <a:off x="2526031" y="1189709"/>
            <a:ext cx="3970019" cy="157791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24543" t="55270" r="20722" b="4885"/>
          <a:stretch/>
        </p:blipFill>
        <p:spPr>
          <a:xfrm>
            <a:off x="2526031" y="3462030"/>
            <a:ext cx="4091939" cy="167554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204460" y="3855720"/>
            <a:ext cx="274320" cy="289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94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Campionamento spaziale e quantizzazione </a:t>
            </a:r>
            <a:r>
              <a:rPr lang="it-IT" b="1" smtClean="0"/>
              <a:t>(1/2)</a:t>
            </a:r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5685" t="16032" r="22652" b="5172"/>
          <a:stretch/>
        </p:blipFill>
        <p:spPr>
          <a:xfrm>
            <a:off x="340931" y="899160"/>
            <a:ext cx="4909249" cy="4211912"/>
          </a:xfrm>
          <a:prstGeom prst="rect">
            <a:avLst/>
          </a:prstGeom>
        </p:spPr>
      </p:pic>
      <p:sp>
        <p:nvSpPr>
          <p:cNvPr id="5" name="Segnaposto testo 3"/>
          <p:cNvSpPr txBox="1">
            <a:spLocks/>
          </p:cNvSpPr>
          <p:nvPr/>
        </p:nvSpPr>
        <p:spPr>
          <a:xfrm>
            <a:off x="5509259" y="731522"/>
            <a:ext cx="3300511" cy="4445959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algn="just">
              <a:buFont typeface="+mj-lt"/>
              <a:buAutoNum type="arabicPeriod"/>
            </a:pPr>
            <a:r>
              <a:rPr lang="it-IT" spc="-30" smtClean="0"/>
              <a:t>immagine continua </a:t>
            </a:r>
          </a:p>
          <a:p>
            <a:pPr marL="266700" indent="-266700" algn="just">
              <a:buFont typeface="+mj-lt"/>
              <a:buAutoNum type="arabicPeriod"/>
            </a:pPr>
            <a:r>
              <a:rPr lang="it-IT" spc="-30" smtClean="0"/>
              <a:t>profilo di intensità lungo AB su immagine continua</a:t>
            </a:r>
            <a:endParaRPr lang="it-IT" spc="-30" smtClean="0">
              <a:solidFill>
                <a:srgbClr val="085091"/>
              </a:solidFill>
            </a:endParaRPr>
          </a:p>
          <a:p>
            <a:pPr marL="266700" indent="-266700" algn="just">
              <a:spcBef>
                <a:spcPts val="1200"/>
              </a:spcBef>
              <a:buFont typeface="+mj-lt"/>
              <a:buAutoNum type="arabicPeriod"/>
            </a:pPr>
            <a:r>
              <a:rPr lang="it-IT" spc="-30" smtClean="0"/>
              <a:t>campionamento spaziale e quantizzazione dei livelli di intensità</a:t>
            </a:r>
          </a:p>
          <a:p>
            <a:pPr marL="651510" lvl="1" indent="-285750" algn="just">
              <a:spcBef>
                <a:spcPts val="600"/>
              </a:spcBef>
            </a:pPr>
            <a:r>
              <a:rPr lang="it-IT" spc="-30" smtClean="0"/>
              <a:t>il </a:t>
            </a:r>
            <a:r>
              <a:rPr lang="it-IT" b="1" spc="-30" smtClean="0"/>
              <a:t>campionamento</a:t>
            </a:r>
            <a:r>
              <a:rPr lang="it-IT" spc="-30" smtClean="0"/>
              <a:t> è dovuto all’utilizzo di un numero limitato di sensori</a:t>
            </a:r>
          </a:p>
          <a:p>
            <a:pPr marL="651510" lvl="1" indent="-285750" algn="just">
              <a:spcBef>
                <a:spcPts val="600"/>
              </a:spcBef>
            </a:pPr>
            <a:r>
              <a:rPr lang="it-IT" spc="-50" smtClean="0"/>
              <a:t>la </a:t>
            </a:r>
            <a:r>
              <a:rPr lang="it-IT" b="1" spc="-50" smtClean="0"/>
              <a:t>quantizzazione</a:t>
            </a:r>
            <a:r>
              <a:rPr lang="it-IT" spc="-50" smtClean="0"/>
              <a:t> è dovuta al passaggio analogico-digitale</a:t>
            </a:r>
          </a:p>
          <a:p>
            <a:pPr marL="266700" indent="-266700" algn="just">
              <a:spcBef>
                <a:spcPts val="1200"/>
              </a:spcBef>
              <a:buFont typeface="+mj-lt"/>
              <a:buAutoNum type="arabicPeriod"/>
            </a:pPr>
            <a:r>
              <a:rPr lang="it-IT" smtClean="0"/>
              <a:t>profilo di intensità lungo AB su immagine digitale</a:t>
            </a:r>
            <a:endParaRPr lang="it-IT"/>
          </a:p>
        </p:txBody>
      </p:sp>
      <p:sp>
        <p:nvSpPr>
          <p:cNvPr id="6" name="Ovale 5"/>
          <p:cNvSpPr/>
          <p:nvPr/>
        </p:nvSpPr>
        <p:spPr>
          <a:xfrm>
            <a:off x="1282950" y="3070200"/>
            <a:ext cx="252000" cy="252000"/>
          </a:xfrm>
          <a:prstGeom prst="ellipse">
            <a:avLst/>
          </a:prstGeom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latin typeface="Calibri Light" panose="020F0302020204030204" pitchFamily="34" charset="0"/>
              </a:rPr>
              <a:t>1</a:t>
            </a:r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7" name="Ovale 6"/>
          <p:cNvSpPr/>
          <p:nvPr/>
        </p:nvSpPr>
        <p:spPr>
          <a:xfrm>
            <a:off x="3872719" y="3073620"/>
            <a:ext cx="252000" cy="252000"/>
          </a:xfrm>
          <a:prstGeom prst="ellipse">
            <a:avLst/>
          </a:prstGeom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latin typeface="Calibri Light" panose="020F0302020204030204" pitchFamily="34" charset="0"/>
              </a:rPr>
              <a:t>2</a:t>
            </a:r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8" name="Ovale 7"/>
          <p:cNvSpPr/>
          <p:nvPr/>
        </p:nvSpPr>
        <p:spPr>
          <a:xfrm>
            <a:off x="1282950" y="4859072"/>
            <a:ext cx="252000" cy="252000"/>
          </a:xfrm>
          <a:prstGeom prst="ellipse">
            <a:avLst/>
          </a:prstGeom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latin typeface="Calibri Light" panose="020F0302020204030204" pitchFamily="34" charset="0"/>
              </a:rPr>
              <a:t>3</a:t>
            </a:r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9" name="Ovale 8"/>
          <p:cNvSpPr/>
          <p:nvPr/>
        </p:nvSpPr>
        <p:spPr>
          <a:xfrm>
            <a:off x="3872719" y="4865912"/>
            <a:ext cx="252000" cy="252000"/>
          </a:xfrm>
          <a:prstGeom prst="ellipse">
            <a:avLst/>
          </a:prstGeom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latin typeface="Calibri Light" panose="020F0302020204030204" pitchFamily="34" charset="0"/>
              </a:rPr>
              <a:t>4</a:t>
            </a:r>
            <a:endParaRPr lang="it-IT" sz="16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Campionamento spaziale e quantizzazione </a:t>
            </a:r>
            <a:r>
              <a:rPr lang="it-IT" b="1" smtClean="0"/>
              <a:t>(2/2)</a:t>
            </a:r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/>
          <a:srcRect l="29168" t="22627" r="16891" b="21718"/>
          <a:stretch/>
        </p:blipFill>
        <p:spPr>
          <a:xfrm>
            <a:off x="1541145" y="1560916"/>
            <a:ext cx="6061710" cy="3518069"/>
          </a:xfrm>
          <a:prstGeom prst="rect">
            <a:avLst/>
          </a:prstGeom>
        </p:spPr>
      </p:pic>
      <p:sp>
        <p:nvSpPr>
          <p:cNvPr id="10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374492" y="731522"/>
            <a:ext cx="8566989" cy="4445959"/>
          </a:xfrm>
        </p:spPr>
        <p:txBody>
          <a:bodyPr/>
          <a:lstStyle/>
          <a:p>
            <a:r>
              <a:rPr lang="it-IT" smtClean="0"/>
              <a:t>immagine continua proiettata su una griglia di sensori e successivo campionamento spaziale e quantizzazione dei livelli di intensità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880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Risoluzione spaziale</a:t>
            </a:r>
            <a:r>
              <a:rPr lang="it-IT" b="1" smtClean="0"/>
              <a:t> (1/2)</a:t>
            </a:r>
            <a:endParaRPr lang="it-IT" b="1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4705643" y="731522"/>
            <a:ext cx="4235838" cy="4445959"/>
          </a:xfrm>
        </p:spPr>
        <p:txBody>
          <a:bodyPr anchor="ctr" anchorCtr="0"/>
          <a:lstStyle/>
          <a:p>
            <a:r>
              <a:rPr lang="it-IT" smtClean="0"/>
              <a:t>si riferisce al più piccolo dettaglio osservabile in un’immagine</a:t>
            </a:r>
          </a:p>
          <a:p>
            <a:endParaRPr lang="it-IT" smtClean="0"/>
          </a:p>
          <a:p>
            <a:r>
              <a:rPr lang="it-IT" smtClean="0"/>
              <a:t>è definita come numero di pixel per unità di lunghezza o anche tramite la </a:t>
            </a:r>
            <a:r>
              <a:rPr lang="it-IT" b="1" smtClean="0"/>
              <a:t>dimensione del pixel</a:t>
            </a:r>
            <a:r>
              <a:rPr lang="it-IT" smtClean="0"/>
              <a:t> (ad es. pixel di 0.5 mm per lato in una TAC)</a:t>
            </a:r>
          </a:p>
          <a:p>
            <a:endParaRPr lang="it-IT" smtClean="0"/>
          </a:p>
          <a:p>
            <a:r>
              <a:rPr lang="it-IT" smtClean="0"/>
              <a:t>non è solo funzione delle dimensioni di un’immagine</a:t>
            </a:r>
            <a:endParaRPr lang="it-IT"/>
          </a:p>
        </p:txBody>
      </p:sp>
      <p:pic>
        <p:nvPicPr>
          <p:cNvPr id="13314" name="Picture 2" descr="http://www.healthcare.philips.com/pwc_hc/main/shared/Assets/Images/CT/Visualization_software/oa_ct_viewer_16_en_lr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9" b="10384"/>
          <a:stretch/>
        </p:blipFill>
        <p:spPr bwMode="auto">
          <a:xfrm>
            <a:off x="271975" y="1323975"/>
            <a:ext cx="4044459" cy="322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contenuto 2"/>
          <p:cNvSpPr txBox="1">
            <a:spLocks/>
          </p:cNvSpPr>
          <p:nvPr/>
        </p:nvSpPr>
        <p:spPr>
          <a:xfrm>
            <a:off x="4010170" y="2263962"/>
            <a:ext cx="439910" cy="1408878"/>
          </a:xfrm>
          <a:prstGeom prst="roundRect">
            <a:avLst>
              <a:gd name="adj" fmla="val 22518"/>
            </a:avLst>
          </a:prstGeom>
          <a:solidFill>
            <a:schemeClr val="accent1">
              <a:alpha val="14000"/>
            </a:schemeClr>
          </a:solidFill>
          <a:ln w="9525">
            <a:solidFill>
              <a:schemeClr val="accent1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34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Risoluzione spaziale</a:t>
            </a:r>
            <a:r>
              <a:rPr lang="it-IT" b="1" smtClean="0"/>
              <a:t> (2/2)</a:t>
            </a:r>
            <a:endParaRPr lang="it-IT" b="1"/>
          </a:p>
        </p:txBody>
      </p:sp>
      <p:grpSp>
        <p:nvGrpSpPr>
          <p:cNvPr id="13" name="Gruppo 12"/>
          <p:cNvGrpSpPr/>
          <p:nvPr/>
        </p:nvGrpSpPr>
        <p:grpSpPr>
          <a:xfrm>
            <a:off x="1227296" y="1015812"/>
            <a:ext cx="6689408" cy="4030894"/>
            <a:chOff x="1055101" y="1015812"/>
            <a:chExt cx="6689408" cy="4030894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52" t="11615" r="12991" b="11615"/>
            <a:stretch>
              <a:fillRect/>
            </a:stretch>
          </p:blipFill>
          <p:spPr bwMode="auto">
            <a:xfrm>
              <a:off x="1055101" y="1016361"/>
              <a:ext cx="2227713" cy="2012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1052" t="11615" r="12991" b="1161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1" t="11615" r="11052" b="11615"/>
            <a:stretch>
              <a:fillRect/>
            </a:stretch>
          </p:blipFill>
          <p:spPr bwMode="auto">
            <a:xfrm>
              <a:off x="3282716" y="1015812"/>
              <a:ext cx="2226460" cy="2032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2991" t="11615" r="11052" b="1161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1" t="11615" r="11052" b="11615"/>
            <a:stretch>
              <a:fillRect/>
            </a:stretch>
          </p:blipFill>
          <p:spPr bwMode="auto">
            <a:xfrm>
              <a:off x="5511781" y="1016361"/>
              <a:ext cx="2227714" cy="2012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2991" t="11615" r="11052" b="1161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1" t="11615" r="11052" b="11615"/>
            <a:stretch>
              <a:fillRect/>
            </a:stretch>
          </p:blipFill>
          <p:spPr bwMode="auto">
            <a:xfrm>
              <a:off x="1060116" y="3033890"/>
              <a:ext cx="2226460" cy="2012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2991" t="11615" r="11052" b="1161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1" t="11615" r="11052" b="11615"/>
            <a:stretch>
              <a:fillRect/>
            </a:stretch>
          </p:blipFill>
          <p:spPr bwMode="auto">
            <a:xfrm>
              <a:off x="3285321" y="3033890"/>
              <a:ext cx="2226460" cy="2012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2991" t="11615" r="11052" b="1161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1" t="11615" r="11052" b="11615"/>
            <a:stretch>
              <a:fillRect/>
            </a:stretch>
          </p:blipFill>
          <p:spPr bwMode="auto">
            <a:xfrm>
              <a:off x="5526824" y="3033890"/>
              <a:ext cx="2215178" cy="2012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2991" t="11615" r="11052" b="1161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2400253" y="1064678"/>
              <a:ext cx="852473" cy="309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sz="1400" b="1">
                  <a:solidFill>
                    <a:schemeClr val="tx1"/>
                  </a:solidFill>
                  <a:latin typeface="Calibri Light" panose="020F0302020204030204" pitchFamily="34" charset="0"/>
                </a:rPr>
                <a:t>256x256</a:t>
              </a:r>
            </a:p>
          </p:txBody>
        </p:sp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4674351" y="1069392"/>
              <a:ext cx="852473" cy="309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sz="1400" b="1">
                  <a:solidFill>
                    <a:schemeClr val="tx1"/>
                  </a:solidFill>
                  <a:latin typeface="Calibri Light" panose="020F0302020204030204" pitchFamily="34" charset="0"/>
                </a:rPr>
                <a:t>128x128</a:t>
              </a: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6892036" y="1069392"/>
              <a:ext cx="852473" cy="309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sz="1400" b="1">
                  <a:solidFill>
                    <a:schemeClr val="tx1"/>
                  </a:solidFill>
                  <a:latin typeface="Calibri Light" panose="020F0302020204030204" pitchFamily="34" charset="0"/>
                </a:rPr>
                <a:t>64x64</a:t>
              </a:r>
            </a:p>
          </p:txBody>
        </p:sp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2400253" y="3048032"/>
              <a:ext cx="852473" cy="309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sz="1400" b="1">
                  <a:solidFill>
                    <a:schemeClr val="tx1"/>
                  </a:solidFill>
                  <a:latin typeface="Calibri Light" panose="020F0302020204030204" pitchFamily="34" charset="0"/>
                </a:rPr>
                <a:t>32x32</a:t>
              </a:r>
            </a:p>
          </p:txBody>
        </p:sp>
        <p:sp>
          <p:nvSpPr>
            <p:cNvPr id="25" name="Text Box 12"/>
            <p:cNvSpPr txBox="1">
              <a:spLocks noChangeArrowheads="1"/>
            </p:cNvSpPr>
            <p:nvPr/>
          </p:nvSpPr>
          <p:spPr bwMode="auto">
            <a:xfrm>
              <a:off x="4674351" y="3048032"/>
              <a:ext cx="852473" cy="309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sz="1400" b="1">
                  <a:solidFill>
                    <a:schemeClr val="tx1"/>
                  </a:solidFill>
                  <a:latin typeface="Calibri Light" panose="020F0302020204030204" pitchFamily="34" charset="0"/>
                </a:rPr>
                <a:t>16x16</a:t>
              </a:r>
            </a:p>
          </p:txBody>
        </p:sp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6892036" y="3048032"/>
              <a:ext cx="852473" cy="309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sz="1400" b="1">
                  <a:solidFill>
                    <a:schemeClr val="tx1"/>
                  </a:solidFill>
                  <a:latin typeface="Calibri Light" panose="020F0302020204030204" pitchFamily="34" charset="0"/>
                </a:rPr>
                <a:t>8x8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75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Risoluzione dei livelli di grigio</a:t>
            </a:r>
            <a:endParaRPr lang="it-IT" b="1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56382" y="731522"/>
            <a:ext cx="8785099" cy="4445959"/>
          </a:xfrm>
        </p:spPr>
        <p:txBody>
          <a:bodyPr anchor="t" anchorCtr="0"/>
          <a:lstStyle/>
          <a:p>
            <a:pPr algn="just"/>
            <a:r>
              <a:rPr lang="it-IT" smtClean="0"/>
              <a:t>si riferisce alla più piccola variazione cambiamento di intensità in un’immagine</a:t>
            </a:r>
          </a:p>
          <a:p>
            <a:pPr algn="just"/>
            <a:r>
              <a:rPr lang="it-IT" smtClean="0"/>
              <a:t>è definita pari al numero di </a:t>
            </a:r>
            <a:r>
              <a:rPr lang="it-IT" b="1" smtClean="0"/>
              <a:t>livelli di grigio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1061052" y="1739334"/>
            <a:ext cx="3249758" cy="3223190"/>
            <a:chOff x="1671638" y="1412875"/>
            <a:chExt cx="5492750" cy="5456239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0" t="7491" r="9935" b="10699"/>
            <a:stretch>
              <a:fillRect/>
            </a:stretch>
          </p:blipFill>
          <p:spPr bwMode="auto">
            <a:xfrm>
              <a:off x="1671638" y="4117975"/>
              <a:ext cx="2759075" cy="2751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3910" t="7491" r="9935" b="1069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0" t="7465" r="9935" b="10664"/>
            <a:stretch>
              <a:fillRect/>
            </a:stretch>
          </p:blipFill>
          <p:spPr bwMode="auto">
            <a:xfrm>
              <a:off x="4405313" y="4144964"/>
              <a:ext cx="2759075" cy="272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3910" t="7465" r="9935" b="1066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1" t="7489" r="9966" b="10699"/>
            <a:stretch>
              <a:fillRect/>
            </a:stretch>
          </p:blipFill>
          <p:spPr bwMode="auto">
            <a:xfrm>
              <a:off x="1681163" y="1412875"/>
              <a:ext cx="2746375" cy="2751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3951" t="7489" r="9966" b="1069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3" t="7515" r="9967" b="10736"/>
            <a:stretch>
              <a:fillRect/>
            </a:stretch>
          </p:blipFill>
          <p:spPr bwMode="auto">
            <a:xfrm>
              <a:off x="4405313" y="1423988"/>
              <a:ext cx="2747962" cy="274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3953" t="7515" r="9967" b="107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3276600" y="1412875"/>
              <a:ext cx="1079500" cy="62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b="1">
                  <a:solidFill>
                    <a:schemeClr val="tx1"/>
                  </a:solidFill>
                  <a:latin typeface="Calibri Light" panose="020F0302020204030204" pitchFamily="34" charset="0"/>
                </a:rPr>
                <a:t>256</a:t>
              </a: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6084888" y="1412875"/>
              <a:ext cx="1079500" cy="62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b="1">
                  <a:solidFill>
                    <a:schemeClr val="tx1"/>
                  </a:solidFill>
                  <a:latin typeface="Calibri Light" panose="020F0302020204030204" pitchFamily="34" charset="0"/>
                </a:rPr>
                <a:t>128</a:t>
              </a:r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3276600" y="4149725"/>
              <a:ext cx="1079500" cy="62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b="1">
                  <a:solidFill>
                    <a:schemeClr val="tx1"/>
                  </a:solidFill>
                  <a:latin typeface="Calibri Light" panose="020F0302020204030204" pitchFamily="34" charset="0"/>
                </a:rPr>
                <a:t>64</a:t>
              </a:r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6084888" y="4149725"/>
              <a:ext cx="1079500" cy="62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b="1">
                  <a:solidFill>
                    <a:schemeClr val="tx1"/>
                  </a:solidFill>
                  <a:latin typeface="Calibri Light" panose="020F0302020204030204" pitchFamily="34" charset="0"/>
                </a:rPr>
                <a:t>32</a:t>
              </a:r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5009016" y="1728064"/>
            <a:ext cx="3086088" cy="3245696"/>
            <a:chOff x="1619250" y="1403350"/>
            <a:chExt cx="5472113" cy="5486400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8" t="7515" r="9998" b="10736"/>
            <a:stretch>
              <a:fillRect/>
            </a:stretch>
          </p:blipFill>
          <p:spPr bwMode="auto">
            <a:xfrm>
              <a:off x="1619250" y="4149725"/>
              <a:ext cx="2735263" cy="274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3998" t="7515" r="9998" b="107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41" t="7515" r="10030" b="10736"/>
            <a:stretch>
              <a:fillRect/>
            </a:stretch>
          </p:blipFill>
          <p:spPr bwMode="auto">
            <a:xfrm>
              <a:off x="4356100" y="4133850"/>
              <a:ext cx="2724150" cy="2740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4041" t="7515" r="10030" b="107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9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10" t="7465" r="9935" b="10664"/>
            <a:stretch>
              <a:fillRect/>
            </a:stretch>
          </p:blipFill>
          <p:spPr bwMode="auto">
            <a:xfrm>
              <a:off x="1619250" y="1403350"/>
              <a:ext cx="2759075" cy="2762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3910" t="7465" r="9935" b="1066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8" t="7491" r="9998" b="10699"/>
            <a:stretch>
              <a:fillRect/>
            </a:stretch>
          </p:blipFill>
          <p:spPr bwMode="auto">
            <a:xfrm>
              <a:off x="4356100" y="1403350"/>
              <a:ext cx="2735263" cy="2751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13998" t="7491" r="9998" b="1069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>
              <a:off x="3276600" y="1412875"/>
              <a:ext cx="1079500" cy="627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b="1">
                  <a:solidFill>
                    <a:schemeClr val="tx1"/>
                  </a:solidFill>
                  <a:latin typeface="Calibri Light" panose="020F0302020204030204" pitchFamily="34" charset="0"/>
                </a:rPr>
                <a:t>16</a:t>
              </a:r>
            </a:p>
          </p:txBody>
        </p:sp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6011863" y="1412875"/>
              <a:ext cx="1079500" cy="627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b="1">
                  <a:solidFill>
                    <a:schemeClr val="tx1"/>
                  </a:solidFill>
                  <a:latin typeface="Calibri Light" panose="020F0302020204030204" pitchFamily="34" charset="0"/>
                </a:rPr>
                <a:t>8</a:t>
              </a:r>
            </a:p>
          </p:txBody>
        </p:sp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3276600" y="4149724"/>
              <a:ext cx="1079500" cy="627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b="1">
                  <a:solidFill>
                    <a:schemeClr val="tx1"/>
                  </a:solidFill>
                  <a:latin typeface="Calibri Light" panose="020F0302020204030204" pitchFamily="34" charset="0"/>
                </a:rPr>
                <a:t>4</a:t>
              </a:r>
            </a:p>
          </p:txBody>
        </p:sp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6011863" y="4149724"/>
              <a:ext cx="1079500" cy="6279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it-IT" b="1">
                  <a:solidFill>
                    <a:schemeClr val="tx1"/>
                  </a:solidFill>
                  <a:latin typeface="Calibri Light" panose="020F0302020204030204" pitchFamily="34" charset="0"/>
                </a:rPr>
                <a:t>2</a:t>
              </a:r>
            </a:p>
          </p:txBody>
        </p:sp>
      </p:grpSp>
      <p:cxnSp>
        <p:nvCxnSpPr>
          <p:cNvPr id="5" name="Connettore 2 4"/>
          <p:cNvCxnSpPr>
            <a:stCxn id="9" idx="3"/>
            <a:endCxn id="19" idx="1"/>
          </p:cNvCxnSpPr>
          <p:nvPr/>
        </p:nvCxnSpPr>
        <p:spPr>
          <a:xfrm flipV="1">
            <a:off x="4310810" y="2545123"/>
            <a:ext cx="698206" cy="161277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4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Lo spettro elettromagnetico</a:t>
            </a:r>
            <a:endParaRPr lang="en-US" sz="40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20" name="Connettore 1 19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24" name="Titolo 23"/>
          <p:cNvSpPr txBox="1">
            <a:spLocks/>
          </p:cNvSpPr>
          <p:nvPr/>
        </p:nvSpPr>
        <p:spPr>
          <a:xfrm>
            <a:off x="645033" y="5394346"/>
            <a:ext cx="433814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smtClean="0">
                <a:solidFill>
                  <a:schemeClr val="accent1">
                    <a:lumMod val="50000"/>
                  </a:schemeClr>
                </a:solidFill>
                <a:latin typeface="Trebuchet MS" pitchFamily="34" charset="0"/>
              </a:rPr>
              <a:t>EIID – Fondamenti di immagini digitali</a:t>
            </a:r>
            <a:endParaRPr lang="it-IT" sz="1200">
              <a:solidFill>
                <a:schemeClr val="accent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3/52</a:t>
            </a:r>
            <a:endParaRPr lang="en-US" sz="1400">
              <a:solidFill>
                <a:srgbClr val="085091"/>
              </a:solidFill>
              <a:latin typeface="Trebuchet MS" pitchFamily="34" charset="0"/>
            </a:endParaRPr>
          </a:p>
        </p:txBody>
      </p:sp>
      <p:pic>
        <p:nvPicPr>
          <p:cNvPr id="3074" name="Picture 2" descr="http://2.bp.blogspot.com/-M0NSABFPmas/UMjxhNAXysI/AAAAAAAAAG4/D0WGVqYO0dE/s1600/Spettro-ond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25"/>
          <a:stretch/>
        </p:blipFill>
        <p:spPr bwMode="auto">
          <a:xfrm>
            <a:off x="1515589" y="2098359"/>
            <a:ext cx="6112823" cy="6448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360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Rappresentazione di un’immagine digitale monocromatica </a:t>
            </a:r>
            <a:r>
              <a:rPr lang="it-IT" b="1" smtClean="0"/>
              <a:t>(1/3)</a:t>
            </a:r>
            <a:endParaRPr lang="it-IT" b="1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" y="1284631"/>
            <a:ext cx="3873500" cy="388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11511" t="14362" r="43285" b="9816"/>
          <a:stretch/>
        </p:blipFill>
        <p:spPr>
          <a:xfrm>
            <a:off x="5536415" y="930795"/>
            <a:ext cx="2433620" cy="2296143"/>
          </a:xfrm>
          <a:prstGeom prst="rect">
            <a:avLst/>
          </a:prstGeom>
        </p:spPr>
      </p:pic>
      <p:grpSp>
        <p:nvGrpSpPr>
          <p:cNvPr id="18" name="Gruppo 17"/>
          <p:cNvGrpSpPr/>
          <p:nvPr/>
        </p:nvGrpSpPr>
        <p:grpSpPr>
          <a:xfrm>
            <a:off x="4613910" y="3400389"/>
            <a:ext cx="4278630" cy="1698474"/>
            <a:chOff x="4613910" y="869466"/>
            <a:chExt cx="4278630" cy="1698474"/>
          </a:xfrm>
        </p:grpSpPr>
        <p:sp>
          <p:nvSpPr>
            <p:cNvPr id="17" name="Rettangolo 16"/>
            <p:cNvSpPr/>
            <p:nvPr/>
          </p:nvSpPr>
          <p:spPr>
            <a:xfrm>
              <a:off x="4613910" y="869466"/>
              <a:ext cx="4278630" cy="1698474"/>
            </a:xfrm>
            <a:prstGeom prst="rect">
              <a:avLst/>
            </a:prstGeom>
            <a:solidFill>
              <a:schemeClr val="bg1">
                <a:lumMod val="95000"/>
                <a:alpha val="49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16" name="Gruppo 15"/>
            <p:cNvGrpSpPr/>
            <p:nvPr/>
          </p:nvGrpSpPr>
          <p:grpSpPr>
            <a:xfrm>
              <a:off x="4751070" y="915185"/>
              <a:ext cx="4057568" cy="1608900"/>
              <a:chOff x="4911090" y="770167"/>
              <a:chExt cx="4057568" cy="16089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CasellaDiTesto 5"/>
                  <p:cNvSpPr txBox="1"/>
                  <p:nvPr/>
                </p:nvSpPr>
                <p:spPr>
                  <a:xfrm>
                    <a:off x="4911090" y="800945"/>
                    <a:ext cx="69974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oMath>
                      </m:oMathPara>
                    </a14:m>
                    <a:endParaRPr lang="it-IT"/>
                  </a:p>
                </p:txBody>
              </p:sp>
            </mc:Choice>
            <mc:Fallback xmlns="">
              <p:sp>
                <p:nvSpPr>
                  <p:cNvPr id="6" name="CasellaDiTesto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1090" y="800945"/>
                    <a:ext cx="699743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6957" r="-6957" b="-6522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asellaDiTesto 6"/>
                  <p:cNvSpPr txBox="1"/>
                  <p:nvPr/>
                </p:nvSpPr>
                <p:spPr>
                  <a:xfrm>
                    <a:off x="4911090" y="1100804"/>
                    <a:ext cx="67088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oMath>
                      </m:oMathPara>
                    </a14:m>
                    <a:endParaRPr lang="it-IT"/>
                  </a:p>
                </p:txBody>
              </p:sp>
            </mc:Choice>
            <mc:Fallback xmlns="">
              <p:sp>
                <p:nvSpPr>
                  <p:cNvPr id="7" name="CasellaDiTesto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1090" y="1100804"/>
                    <a:ext cx="670889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7273" r="-818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asellaDiTesto 7"/>
                  <p:cNvSpPr txBox="1"/>
                  <p:nvPr/>
                </p:nvSpPr>
                <p:spPr>
                  <a:xfrm>
                    <a:off x="4911090" y="1742120"/>
                    <a:ext cx="50501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it-IT" smtClean="0"/>
                  </a:p>
                </p:txBody>
              </p:sp>
            </mc:Choice>
            <mc:Fallback xmlns="">
              <p:sp>
                <p:nvSpPr>
                  <p:cNvPr id="8" name="CasellaDiTesto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1090" y="1742120"/>
                    <a:ext cx="505010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5663" t="-4444" r="-1566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CasellaDiTesto 8"/>
                  <p:cNvSpPr txBox="1"/>
                  <p:nvPr/>
                </p:nvSpPr>
                <p:spPr>
                  <a:xfrm>
                    <a:off x="4911090" y="1423820"/>
                    <a:ext cx="298325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×[0,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−1]→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</m:oMath>
                      </m:oMathPara>
                    </a14:m>
                    <a:endParaRPr lang="it-IT"/>
                  </a:p>
                </p:txBody>
              </p:sp>
            </mc:Choice>
            <mc:Fallback xmlns="">
              <p:sp>
                <p:nvSpPr>
                  <p:cNvPr id="9" name="CasellaDiTesto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1090" y="1423820"/>
                    <a:ext cx="2983253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45" t="-4444" r="-1224" b="-37778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" name="CasellaDiTesto 9"/>
              <p:cNvSpPr txBox="1"/>
              <p:nvPr/>
            </p:nvSpPr>
            <p:spPr>
              <a:xfrm>
                <a:off x="5786970" y="770167"/>
                <a:ext cx="31816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600" smtClean="0">
                    <a:latin typeface="Calibri Light" panose="020F0302020204030204" pitchFamily="34" charset="0"/>
                  </a:rPr>
                  <a:t>altezza (o numero di righe)</a:t>
                </a:r>
                <a:endParaRPr lang="it-IT" sz="16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1" name="CasellaDiTesto 10"/>
              <p:cNvSpPr txBox="1"/>
              <p:nvPr/>
            </p:nvSpPr>
            <p:spPr>
              <a:xfrm>
                <a:off x="5786969" y="1070026"/>
                <a:ext cx="31816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600" smtClean="0">
                    <a:latin typeface="Calibri Light" panose="020F0302020204030204" pitchFamily="34" charset="0"/>
                  </a:rPr>
                  <a:t>larghezza (o numero di colonne)</a:t>
                </a:r>
                <a:endParaRPr lang="it-IT" sz="16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2" name="CasellaDiTesto 11"/>
              <p:cNvSpPr txBox="1"/>
              <p:nvPr/>
            </p:nvSpPr>
            <p:spPr>
              <a:xfrm>
                <a:off x="7966268" y="1393262"/>
                <a:ext cx="10023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IT" sz="1600" smtClean="0">
                    <a:latin typeface="Calibri Light" panose="020F0302020204030204" pitchFamily="34" charset="0"/>
                  </a:rPr>
                  <a:t>operatore</a:t>
                </a:r>
                <a:endParaRPr lang="it-IT" sz="16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3" name="CasellaDiTesto 12"/>
              <p:cNvSpPr txBox="1"/>
              <p:nvPr/>
            </p:nvSpPr>
            <p:spPr>
              <a:xfrm>
                <a:off x="5786969" y="1700819"/>
                <a:ext cx="31816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600" smtClean="0">
                    <a:latin typeface="Calibri Light" panose="020F0302020204030204" pitchFamily="34" charset="0"/>
                  </a:rPr>
                  <a:t>pixel</a:t>
                </a:r>
                <a:endParaRPr lang="it-IT" sz="1600">
                  <a:latin typeface="Calibri Light" panose="020F03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CasellaDiTesto 13"/>
                  <p:cNvSpPr txBox="1"/>
                  <p:nvPr/>
                </p:nvSpPr>
                <p:spPr>
                  <a:xfrm>
                    <a:off x="4911090" y="2060420"/>
                    <a:ext cx="63838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it-IT" smtClean="0"/>
                  </a:p>
                </p:txBody>
              </p:sp>
            </mc:Choice>
            <mc:Fallback xmlns="">
              <p:sp>
                <p:nvSpPr>
                  <p:cNvPr id="14" name="CasellaDiTesto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1090" y="2060420"/>
                    <a:ext cx="638380" cy="276999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2381" t="-2222" r="-12381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CasellaDiTesto 14"/>
              <p:cNvSpPr txBox="1"/>
              <p:nvPr/>
            </p:nvSpPr>
            <p:spPr>
              <a:xfrm>
                <a:off x="5610834" y="2040513"/>
                <a:ext cx="33578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600" b="1" smtClean="0">
                    <a:latin typeface="Calibri Light" panose="020F0302020204030204" pitchFamily="34" charset="0"/>
                  </a:rPr>
                  <a:t>intensità luminosa</a:t>
                </a:r>
                <a:r>
                  <a:rPr lang="it-IT" sz="1600" smtClean="0">
                    <a:latin typeface="Calibri Light" panose="020F0302020204030204" pitchFamily="34" charset="0"/>
                  </a:rPr>
                  <a:t> del pixel</a:t>
                </a:r>
                <a:endParaRPr lang="it-IT" sz="1600">
                  <a:latin typeface="Calibri Light" panose="020F03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831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Rappresentazione di un’immagine </a:t>
            </a:r>
            <a:r>
              <a:rPr lang="it-IT" smtClean="0"/>
              <a:t>digitale monocromatica </a:t>
            </a:r>
            <a:r>
              <a:rPr lang="it-IT" b="1" smtClean="0"/>
              <a:t>(2/3)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smtClean="0"/>
                  <a:t>Per motivi di elaborazione, memorizzazione ed hardware</a:t>
                </a:r>
              </a:p>
              <a:p>
                <a:endParaRPr lang="it-IT"/>
              </a:p>
              <a:p>
                <a:endParaRPr lang="it-IT" smtClean="0"/>
              </a:p>
              <a:p>
                <a:r>
                  <a:rPr lang="it-IT" smtClean="0"/>
                  <a:t>con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it-IT" smtClean="0"/>
                  <a:t> detto </a:t>
                </a:r>
                <a:r>
                  <a:rPr lang="it-IT" b="1" smtClean="0"/>
                  <a:t>numero di livelli di grigio</a:t>
                </a:r>
                <a:r>
                  <a:rPr lang="it-IT" smtClean="0"/>
                  <a:t> e tipicamente</a:t>
                </a:r>
              </a:p>
              <a:p>
                <a:endParaRPr lang="it-IT" smtClean="0"/>
              </a:p>
              <a:p>
                <a:endParaRPr lang="it-IT" smtClean="0"/>
              </a:p>
              <a:p>
                <a:r>
                  <a:rPr lang="it-IT" smtClean="0"/>
                  <a:t>con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mtClean="0"/>
                  <a:t>detto </a:t>
                </a:r>
                <a:r>
                  <a:rPr lang="it-IT" b="1" smtClean="0"/>
                  <a:t>profondità di bit</a:t>
                </a:r>
                <a:r>
                  <a:rPr lang="it-IT" smtClean="0"/>
                  <a:t> (</a:t>
                </a:r>
                <a:r>
                  <a:rPr lang="it-IT" i="1" smtClean="0"/>
                  <a:t>bit</a:t>
                </a:r>
                <a:r>
                  <a:rPr lang="it-IT" smtClean="0"/>
                  <a:t> </a:t>
                </a:r>
                <a:r>
                  <a:rPr lang="it-IT" i="1" smtClean="0"/>
                  <a:t>depth) </a:t>
                </a:r>
                <a:r>
                  <a:rPr lang="it-IT" smtClean="0"/>
                  <a:t>o, in caso l’immagine in questione sia una componente di colore in un modello RGB, </a:t>
                </a:r>
                <a:r>
                  <a:rPr lang="it-IT" b="1" smtClean="0"/>
                  <a:t>profondità di colore</a:t>
                </a:r>
                <a:r>
                  <a:rPr lang="it-IT" smtClean="0"/>
                  <a:t> (</a:t>
                </a:r>
                <a:r>
                  <a:rPr lang="it-IT" i="1" smtClean="0"/>
                  <a:t>color depth</a:t>
                </a:r>
                <a:r>
                  <a:rPr lang="it-IT" smtClean="0"/>
                  <a:t>)</a:t>
                </a:r>
              </a:p>
              <a:p>
                <a:pPr>
                  <a:spcBef>
                    <a:spcPts val="1200"/>
                  </a:spcBef>
                </a:pPr>
                <a:r>
                  <a:rPr lang="it-IT" smtClean="0"/>
                  <a:t>Segue che il numero di byte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IT" smtClean="0"/>
                  <a:t> necessario per memorizzare un’immagine digitale monocromatica è</a:t>
                </a:r>
                <a:endParaRPr lang="it-IT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427" t="-686" r="-2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2243831" y="1287981"/>
                <a:ext cx="46563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→[0,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−1]⊂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831" y="1287981"/>
                <a:ext cx="4656339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309" t="-1961" r="-785" b="-3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4165446" y="2427929"/>
                <a:ext cx="813108" cy="313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446" y="2427929"/>
                <a:ext cx="813108" cy="313291"/>
              </a:xfrm>
              <a:prstGeom prst="rect">
                <a:avLst/>
              </a:prstGeom>
              <a:blipFill rotWithShape="0">
                <a:blip r:embed="rId4"/>
                <a:stretch>
                  <a:fillRect l="-5970" t="-1923" r="-1493" b="-57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3498052" y="4553909"/>
                <a:ext cx="1787733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it-IT" sz="2000"/>
                            <m:t> 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052" y="4553909"/>
                <a:ext cx="1787733" cy="5843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13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Rappresentazione di un’immagine </a:t>
            </a:r>
            <a:r>
              <a:rPr lang="it-IT" smtClean="0"/>
              <a:t>digitale monocromatica </a:t>
            </a:r>
            <a:r>
              <a:rPr lang="it-IT" b="1" smtClean="0"/>
              <a:t>(3/3)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74492" y="731523"/>
                <a:ext cx="8566989" cy="434338"/>
              </a:xfrm>
            </p:spPr>
            <p:txBody>
              <a:bodyPr/>
              <a:lstStyle/>
              <a:p>
                <a:r>
                  <a:rPr lang="it-IT"/>
                  <a:t>v</a:t>
                </a:r>
                <a:r>
                  <a:rPr lang="it-IT" smtClean="0"/>
                  <a:t>alori tipici di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smtClean="0"/>
                  <a:t> per immagini monocromatiche sono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74492" y="731523"/>
                <a:ext cx="8566989" cy="434338"/>
              </a:xfrm>
              <a:blipFill rotWithShape="0">
                <a:blip r:embed="rId2"/>
                <a:stretch>
                  <a:fillRect l="-427" t="-7042" b="-16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50103" b="10964"/>
          <a:stretch/>
        </p:blipFill>
        <p:spPr>
          <a:xfrm>
            <a:off x="853440" y="1729739"/>
            <a:ext cx="2233772" cy="2552700"/>
          </a:xfrm>
          <a:prstGeom prst="rect">
            <a:avLst/>
          </a:prstGeom>
        </p:spPr>
      </p:pic>
      <p:pic>
        <p:nvPicPr>
          <p:cNvPr id="3078" name="Picture 6" descr="http://blog.signalnoise.com/wp-content/uploads/2008/11/i_16bi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12" b="10964"/>
          <a:stretch/>
        </p:blipFill>
        <p:spPr bwMode="auto">
          <a:xfrm>
            <a:off x="3534592" y="1729739"/>
            <a:ext cx="2246788" cy="255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blog.signalnoise.com/wp-content/uploads/2008/11/i_16bi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8" b="10964"/>
          <a:stretch/>
        </p:blipFill>
        <p:spPr bwMode="auto">
          <a:xfrm>
            <a:off x="6165929" y="1729738"/>
            <a:ext cx="2222342" cy="255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1538637" y="4323978"/>
                <a:ext cx="8633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637" y="4323978"/>
                <a:ext cx="863378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taglia singolo angolo rettangolo 108"/>
          <p:cNvSpPr/>
          <p:nvPr/>
        </p:nvSpPr>
        <p:spPr>
          <a:xfrm>
            <a:off x="853440" y="1319788"/>
            <a:ext cx="2233772" cy="352800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mtClean="0">
                <a:solidFill>
                  <a:schemeClr val="tx1"/>
                </a:solidFill>
                <a:latin typeface="Calibri Light" panose="020F0302020204030204" pitchFamily="34" charset="0"/>
              </a:rPr>
              <a:t>immagine binaria</a:t>
            </a:r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4219789" y="4326255"/>
                <a:ext cx="8633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it-IT" sz="200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789" y="4326255"/>
                <a:ext cx="863378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taglia singolo angolo rettangolo 108"/>
          <p:cNvSpPr/>
          <p:nvPr/>
        </p:nvSpPr>
        <p:spPr>
          <a:xfrm>
            <a:off x="3547608" y="1316932"/>
            <a:ext cx="2233772" cy="352800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mtClean="0">
                <a:solidFill>
                  <a:schemeClr val="tx1"/>
                </a:solidFill>
                <a:latin typeface="Calibri Light" panose="020F0302020204030204" pitchFamily="34" charset="0"/>
              </a:rPr>
              <a:t>immagine ad 8 bit</a:t>
            </a:r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6851126" y="4326255"/>
                <a:ext cx="1006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it-IT" sz="200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126" y="4326255"/>
                <a:ext cx="100604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taglia singolo angolo rettangolo 108"/>
          <p:cNvSpPr/>
          <p:nvPr/>
        </p:nvSpPr>
        <p:spPr>
          <a:xfrm>
            <a:off x="6176010" y="1319788"/>
            <a:ext cx="2233772" cy="352800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mtClean="0">
                <a:solidFill>
                  <a:schemeClr val="tx1"/>
                </a:solidFill>
                <a:latin typeface="Calibri Light" panose="020F0302020204030204" pitchFamily="34" charset="0"/>
              </a:rPr>
              <a:t>immagine a 16 bit</a:t>
            </a:r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756981" y="4650165"/>
            <a:ext cx="2426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smtClean="0">
                <a:latin typeface="Calibri Light" panose="020F0302020204030204" pitchFamily="34" charset="0"/>
              </a:rPr>
              <a:t>2 livelli di grigio (bianco e nero)</a:t>
            </a:r>
          </a:p>
          <a:p>
            <a:pPr algn="ctr"/>
            <a:r>
              <a:rPr lang="it-IT" sz="1400" smtClean="0">
                <a:latin typeface="Calibri Light" panose="020F0302020204030204" pitchFamily="34" charset="0"/>
              </a:rPr>
              <a:t>valori in [0,1]</a:t>
            </a:r>
            <a:endParaRPr lang="it-IT" sz="1400">
              <a:latin typeface="Calibri Light" panose="020F030202020403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3438132" y="4650165"/>
            <a:ext cx="234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smtClean="0">
                <a:latin typeface="Calibri Light" panose="020F0302020204030204" pitchFamily="34" charset="0"/>
              </a:rPr>
              <a:t>256 livelli di grigio</a:t>
            </a:r>
          </a:p>
          <a:p>
            <a:pPr algn="ctr"/>
            <a:r>
              <a:rPr lang="it-IT" sz="1400" smtClean="0">
                <a:latin typeface="Calibri Light" panose="020F0302020204030204" pitchFamily="34" charset="0"/>
              </a:rPr>
              <a:t>valori in [0,255]</a:t>
            </a:r>
            <a:endParaRPr lang="it-IT" sz="1400">
              <a:latin typeface="Calibri Light" panose="020F030202020403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6176010" y="4650165"/>
            <a:ext cx="221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smtClean="0">
                <a:latin typeface="Calibri Light" panose="020F0302020204030204" pitchFamily="34" charset="0"/>
              </a:rPr>
              <a:t>65.536 livelli di grigio</a:t>
            </a:r>
          </a:p>
          <a:p>
            <a:pPr algn="ctr"/>
            <a:r>
              <a:rPr lang="it-IT" sz="1400" smtClean="0">
                <a:latin typeface="Calibri Light" panose="020F0302020204030204" pitchFamily="34" charset="0"/>
              </a:rPr>
              <a:t>valori in [0, 65.535]</a:t>
            </a:r>
            <a:endParaRPr lang="it-IT" sz="140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86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Rappresentazione di un’immagine </a:t>
            </a:r>
            <a:r>
              <a:rPr lang="it-IT" smtClean="0"/>
              <a:t>digitale policromatica </a:t>
            </a:r>
            <a:r>
              <a:rPr lang="it-IT" b="1" smtClean="0"/>
              <a:t>(1/4)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74492" y="731523"/>
                <a:ext cx="8566989" cy="434338"/>
              </a:xfrm>
            </p:spPr>
            <p:txBody>
              <a:bodyPr/>
              <a:lstStyle/>
              <a:p>
                <a:r>
                  <a:rPr lang="it-IT" smtClean="0"/>
                  <a:t>due rappresentazioni:</a:t>
                </a:r>
              </a:p>
              <a:p>
                <a:pPr lvl="1"/>
                <a:r>
                  <a:rPr lang="it-IT" b="1" smtClean="0"/>
                  <a:t>indicizzata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mtClean="0"/>
                  <a:t> è un indice all’interno di una mappa di colori (</a:t>
                </a:r>
                <a:r>
                  <a:rPr lang="it-IT" i="1" smtClean="0"/>
                  <a:t>palette</a:t>
                </a:r>
                <a:r>
                  <a:rPr lang="it-IT" smtClean="0"/>
                  <a:t>)</a:t>
                </a:r>
              </a:p>
              <a:p>
                <a:pPr lvl="2"/>
                <a:endParaRPr lang="it-IT"/>
              </a:p>
              <a:p>
                <a:pPr lvl="2"/>
                <a:endParaRPr lang="it-IT" smtClean="0"/>
              </a:p>
              <a:p>
                <a:pPr lvl="2"/>
                <a:endParaRPr lang="it-IT"/>
              </a:p>
              <a:p>
                <a:pPr lvl="2"/>
                <a:endParaRPr lang="it-IT" smtClean="0"/>
              </a:p>
              <a:p>
                <a:pPr lvl="2">
                  <a:spcBef>
                    <a:spcPts val="1200"/>
                  </a:spcBef>
                </a:pPr>
                <a:r>
                  <a:rPr lang="it-IT" smtClean="0"/>
                  <a:t>utilizzata dai primi Macintosh, stazioni di videogiochi (Amiga, Atari, Commodore 64) ed interfacce VGA e Super VGA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it-IT" b="1" smtClean="0"/>
                  <a:t>diretta</a:t>
                </a:r>
                <a:endParaRPr lang="it-IT" smtClean="0"/>
              </a:p>
              <a:p>
                <a:pPr lvl="2"/>
                <a:r>
                  <a:rPr lang="it-IT" smtClean="0"/>
                  <a:t>nel modello RGB, una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/>
                  <a:t> </a:t>
                </a:r>
                <a:r>
                  <a:rPr lang="it-IT" smtClean="0"/>
                  <a:t>per ciascun canale con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mtClean="0"/>
                  <a:t> livello di intensità (come nel caso di immagini monocromatiche) </a:t>
                </a:r>
              </a:p>
              <a:p>
                <a:pPr lvl="2"/>
                <a:r>
                  <a:rPr lang="it-IT" smtClean="0"/>
                  <a:t>utilizzata dai moderni apparecchi elettronici, DVD e Bluray Disc</a:t>
                </a:r>
                <a:endParaRPr lang="it-IT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74492" y="731523"/>
                <a:ext cx="8566989" cy="434338"/>
              </a:xfrm>
              <a:blipFill rotWithShape="0">
                <a:blip r:embed="rId2"/>
                <a:stretch>
                  <a:fillRect l="-427" t="-7042" b="-9464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 descr="http://upload.wikimedia.org/wikipedia/commons/c/cf/Indexed_palet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88"/>
          <a:stretch/>
        </p:blipFill>
        <p:spPr bwMode="auto">
          <a:xfrm>
            <a:off x="1897902" y="1783080"/>
            <a:ext cx="1428750" cy="134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upload.wikimedia.org/wikipedia/commons/c/cf/Indexed_palet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1" t="36309" r="34622" b="36958"/>
          <a:stretch/>
        </p:blipFill>
        <p:spPr bwMode="auto">
          <a:xfrm>
            <a:off x="3550919" y="1946910"/>
            <a:ext cx="723901" cy="10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upload.wikimedia.org/wikipedia/commons/c/cf/Indexed_palett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38"/>
          <a:stretch/>
        </p:blipFill>
        <p:spPr bwMode="auto">
          <a:xfrm>
            <a:off x="4572000" y="1821180"/>
            <a:ext cx="1428750" cy="135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74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Rappresentazione di un’immagine </a:t>
            </a:r>
            <a:r>
              <a:rPr lang="it-IT" smtClean="0"/>
              <a:t>digitale policromatica </a:t>
            </a:r>
            <a:r>
              <a:rPr lang="it-IT" b="1" smtClean="0"/>
              <a:t>(2/4)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74492" y="731523"/>
                <a:ext cx="8566989" cy="434338"/>
              </a:xfrm>
            </p:spPr>
            <p:txBody>
              <a:bodyPr/>
              <a:lstStyle/>
              <a:p>
                <a:r>
                  <a:rPr lang="it-IT"/>
                  <a:t>v</a:t>
                </a:r>
                <a:r>
                  <a:rPr lang="it-IT" smtClean="0"/>
                  <a:t>alori tipici di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smtClean="0"/>
                  <a:t> per immagini policromatiche </a:t>
                </a:r>
                <a:r>
                  <a:rPr lang="it-IT" b="1" smtClean="0"/>
                  <a:t>indicizzate</a:t>
                </a:r>
                <a:r>
                  <a:rPr lang="it-IT" smtClean="0"/>
                  <a:t> sono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74492" y="731523"/>
                <a:ext cx="8566989" cy="434338"/>
              </a:xfrm>
              <a:blipFill rotWithShape="0">
                <a:blip r:embed="rId4"/>
                <a:stretch>
                  <a:fillRect l="-427" t="-7042" b="-16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1538637" y="4323978"/>
                <a:ext cx="8633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200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637" y="4323978"/>
                <a:ext cx="863378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taglia singolo angolo rettangolo 108"/>
          <p:cNvSpPr/>
          <p:nvPr/>
        </p:nvSpPr>
        <p:spPr>
          <a:xfrm>
            <a:off x="853440" y="1319788"/>
            <a:ext cx="2233772" cy="352800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mtClean="0">
                <a:solidFill>
                  <a:schemeClr val="tx1"/>
                </a:solidFill>
                <a:latin typeface="Calibri Light" panose="020F0302020204030204" pitchFamily="34" charset="0"/>
              </a:rPr>
              <a:t>immagine a 2 bit</a:t>
            </a:r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4219789" y="4326255"/>
                <a:ext cx="8633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it-IT" sz="200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789" y="4326255"/>
                <a:ext cx="863378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taglia singolo angolo rettangolo 108"/>
          <p:cNvSpPr/>
          <p:nvPr/>
        </p:nvSpPr>
        <p:spPr>
          <a:xfrm>
            <a:off x="3547608" y="1316932"/>
            <a:ext cx="2233772" cy="352800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mtClean="0">
                <a:solidFill>
                  <a:schemeClr val="tx1"/>
                </a:solidFill>
                <a:latin typeface="Calibri Light" panose="020F0302020204030204" pitchFamily="34" charset="0"/>
              </a:rPr>
              <a:t>immagine a 4 bit</a:t>
            </a:r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6851126" y="4326255"/>
                <a:ext cx="8633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it-IT" sz="200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126" y="4326255"/>
                <a:ext cx="863378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taglia singolo angolo rettangolo 108"/>
          <p:cNvSpPr/>
          <p:nvPr/>
        </p:nvSpPr>
        <p:spPr>
          <a:xfrm>
            <a:off x="6176010" y="1319788"/>
            <a:ext cx="2233772" cy="352800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mtClean="0">
                <a:solidFill>
                  <a:schemeClr val="tx1"/>
                </a:solidFill>
                <a:latin typeface="Calibri Light" panose="020F0302020204030204" pitchFamily="34" charset="0"/>
              </a:rPr>
              <a:t>immagine ad 8 bit</a:t>
            </a:r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756981" y="4650165"/>
            <a:ext cx="2330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smtClean="0">
                <a:latin typeface="Calibri Light" panose="020F0302020204030204" pitchFamily="34" charset="0"/>
              </a:rPr>
              <a:t>4 colori</a:t>
            </a:r>
          </a:p>
          <a:p>
            <a:pPr algn="ctr"/>
            <a:r>
              <a:rPr lang="it-IT" sz="1400" smtClean="0">
                <a:latin typeface="Calibri Light" panose="020F0302020204030204" pitchFamily="34" charset="0"/>
              </a:rPr>
              <a:t>Atari ST, CGA</a:t>
            </a:r>
            <a:endParaRPr lang="it-IT" sz="1400">
              <a:latin typeface="Calibri Light" panose="020F030202020403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3438132" y="4650165"/>
            <a:ext cx="234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smtClean="0">
                <a:latin typeface="Calibri Light" panose="020F0302020204030204" pitchFamily="34" charset="0"/>
              </a:rPr>
              <a:t>16 colori</a:t>
            </a:r>
          </a:p>
          <a:p>
            <a:pPr algn="ctr"/>
            <a:r>
              <a:rPr lang="it-IT" sz="1400" smtClean="0">
                <a:latin typeface="Calibri Light" panose="020F0302020204030204" pitchFamily="34" charset="0"/>
              </a:rPr>
              <a:t>Atari ST, Commodore 64</a:t>
            </a:r>
            <a:endParaRPr lang="it-IT" sz="1400">
              <a:latin typeface="Calibri Light" panose="020F030202020403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6176010" y="4650165"/>
            <a:ext cx="2212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smtClean="0">
                <a:latin typeface="Calibri Light" panose="020F0302020204030204" pitchFamily="34" charset="0"/>
              </a:rPr>
              <a:t>256 colori</a:t>
            </a:r>
          </a:p>
          <a:p>
            <a:pPr algn="ctr"/>
            <a:r>
              <a:rPr lang="it-IT" sz="1400" smtClean="0">
                <a:latin typeface="Calibri Light" panose="020F0302020204030204" pitchFamily="34" charset="0"/>
              </a:rPr>
              <a:t>Atari TT, VGA</a:t>
            </a:r>
            <a:endParaRPr lang="it-IT" sz="1400">
              <a:latin typeface="Calibri Light" panose="020F0302020204030204" pitchFamily="34" charset="0"/>
            </a:endParaRPr>
          </a:p>
        </p:txBody>
      </p:sp>
      <p:pic>
        <p:nvPicPr>
          <p:cNvPr id="10242" name="Picture 2" descr="http://upload.wikimedia.org/wikipedia/commons/2/24/Cga_p0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5" t="5855" r="22172" b="5378"/>
          <a:stretch/>
        </p:blipFill>
        <p:spPr bwMode="auto">
          <a:xfrm>
            <a:off x="863226" y="1729739"/>
            <a:ext cx="2209800" cy="25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upload.wikimedia.org/wikipedia/commons/f/ff/8_bi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10" y="1735187"/>
            <a:ext cx="2233772" cy="25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ac-Man Atari 7800 Gamepla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92" end="36039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47608" y="1735187"/>
            <a:ext cx="2276025" cy="25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4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Rappresentazione di un’immagine </a:t>
            </a:r>
            <a:r>
              <a:rPr lang="it-IT" smtClean="0"/>
              <a:t>digitale policromatica </a:t>
            </a:r>
            <a:r>
              <a:rPr lang="it-IT" b="1" smtClean="0"/>
              <a:t>(3/4)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74492" y="731523"/>
                <a:ext cx="8566989" cy="434338"/>
              </a:xfrm>
            </p:spPr>
            <p:txBody>
              <a:bodyPr/>
              <a:lstStyle/>
              <a:p>
                <a:r>
                  <a:rPr lang="it-IT"/>
                  <a:t>v</a:t>
                </a:r>
                <a:r>
                  <a:rPr lang="it-IT" smtClean="0"/>
                  <a:t>alori tipici di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smtClean="0"/>
                  <a:t> per immagini policromatiche </a:t>
                </a:r>
                <a:r>
                  <a:rPr lang="it-IT" b="1" smtClean="0"/>
                  <a:t>dirette</a:t>
                </a:r>
                <a:r>
                  <a:rPr lang="it-IT" smtClean="0"/>
                  <a:t> sono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74492" y="731523"/>
                <a:ext cx="8566989" cy="434338"/>
              </a:xfrm>
              <a:blipFill rotWithShape="0">
                <a:blip r:embed="rId2"/>
                <a:stretch>
                  <a:fillRect l="-427" t="-7042" b="-169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taglia singolo angolo rettangolo 108"/>
          <p:cNvSpPr/>
          <p:nvPr/>
        </p:nvSpPr>
        <p:spPr>
          <a:xfrm>
            <a:off x="853440" y="1230362"/>
            <a:ext cx="2233772" cy="442226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mtClean="0">
                <a:solidFill>
                  <a:schemeClr val="tx1"/>
                </a:solidFill>
                <a:latin typeface="Calibri Light" panose="020F0302020204030204" pitchFamily="34" charset="0"/>
              </a:rPr>
              <a:t>immagine ad 8 bit</a:t>
            </a:r>
            <a:endParaRPr lang="en-US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Ritaglia singolo angolo rettangolo 108"/>
          <p:cNvSpPr/>
          <p:nvPr/>
        </p:nvSpPr>
        <p:spPr>
          <a:xfrm>
            <a:off x="3547608" y="1229998"/>
            <a:ext cx="2233772" cy="439734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lnSpc>
                <a:spcPts val="1500"/>
              </a:lnSpc>
              <a:spcAft>
                <a:spcPts val="600"/>
              </a:spcAft>
            </a:pPr>
            <a:r>
              <a:rPr lang="en-US" sz="1600" smtClean="0">
                <a:solidFill>
                  <a:schemeClr val="tx1"/>
                </a:solidFill>
                <a:latin typeface="Calibri Light" panose="020F0302020204030204" pitchFamily="34" charset="0"/>
              </a:rPr>
              <a:t>immagine a 16 bit        (o </a:t>
            </a:r>
            <a:r>
              <a:rPr lang="en-US" sz="1600" b="1" smtClean="0">
                <a:solidFill>
                  <a:schemeClr val="tx1"/>
                </a:solidFill>
                <a:latin typeface="Calibri Light" panose="020F0302020204030204" pitchFamily="34" charset="0"/>
              </a:rPr>
              <a:t>HighColor</a:t>
            </a:r>
            <a:r>
              <a:rPr lang="en-US" sz="1600" smtClean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  <a:endParaRPr lang="en-US" sz="160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Ritaglia singolo angolo rettangolo 108"/>
          <p:cNvSpPr/>
          <p:nvPr/>
        </p:nvSpPr>
        <p:spPr>
          <a:xfrm>
            <a:off x="6176010" y="1230362"/>
            <a:ext cx="2233772" cy="442226"/>
          </a:xfrm>
          <a:prstGeom prst="snip1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lnSpc>
                <a:spcPts val="1500"/>
              </a:lnSpc>
              <a:spcAft>
                <a:spcPts val="600"/>
              </a:spcAft>
            </a:pPr>
            <a:r>
              <a:rPr lang="en-US" sz="1600" smtClean="0">
                <a:solidFill>
                  <a:schemeClr val="tx1"/>
                </a:solidFill>
                <a:latin typeface="Calibri Light" panose="020F0302020204030204" pitchFamily="34" charset="0"/>
              </a:rPr>
              <a:t>immagine a 24 bit        (o </a:t>
            </a:r>
            <a:r>
              <a:rPr lang="en-US" sz="1600" b="1" smtClean="0">
                <a:solidFill>
                  <a:schemeClr val="tx1"/>
                </a:solidFill>
                <a:latin typeface="Calibri Light" panose="020F0302020204030204" pitchFamily="34" charset="0"/>
              </a:rPr>
              <a:t>TrueColor</a:t>
            </a:r>
            <a:r>
              <a:rPr lang="en-US" sz="1600" smtClean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  <a:endParaRPr lang="en-US" sz="160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756981" y="4650165"/>
            <a:ext cx="2330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smtClean="0">
                <a:latin typeface="Calibri Light" panose="020F0302020204030204" pitchFamily="34" charset="0"/>
              </a:rPr>
              <a:t>256 (8 x 8 x 4) colori</a:t>
            </a:r>
          </a:p>
          <a:p>
            <a:pPr algn="ctr"/>
            <a:r>
              <a:rPr lang="it-IT" sz="1400" smtClean="0">
                <a:latin typeface="Calibri Light" panose="020F0302020204030204" pitchFamily="34" charset="0"/>
              </a:rPr>
              <a:t>MSX2</a:t>
            </a:r>
            <a:endParaRPr lang="it-IT" sz="1400">
              <a:latin typeface="Calibri Light" panose="020F030202020403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3438132" y="4650165"/>
            <a:ext cx="2343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smtClean="0">
                <a:latin typeface="Calibri Light" panose="020F0302020204030204" pitchFamily="34" charset="0"/>
              </a:rPr>
              <a:t>65.536 (32 x 64 x 32) colori</a:t>
            </a:r>
          </a:p>
          <a:p>
            <a:pPr algn="ctr"/>
            <a:r>
              <a:rPr lang="it-IT" sz="1400" smtClean="0">
                <a:latin typeface="Calibri Light" panose="020F0302020204030204" pitchFamily="34" charset="0"/>
              </a:rPr>
              <a:t>smartphone (vecchi modelli)</a:t>
            </a:r>
            <a:endParaRPr lang="it-IT" sz="1400">
              <a:latin typeface="Calibri Light" panose="020F0302020204030204" pitchFamily="34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6176010" y="4650165"/>
            <a:ext cx="221226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it-IT" sz="1400" spc="-100">
                <a:latin typeface="Calibri Light" panose="020F0302020204030204" pitchFamily="34" charset="0"/>
              </a:rPr>
              <a:t>16.777.216 </a:t>
            </a:r>
            <a:r>
              <a:rPr lang="it-IT" sz="1400" spc="-100" smtClean="0">
                <a:latin typeface="Calibri Light" panose="020F0302020204030204" pitchFamily="34" charset="0"/>
              </a:rPr>
              <a:t>colori (256 x 256 x256)</a:t>
            </a:r>
            <a:endParaRPr lang="it-IT" sz="1400" spc="-100">
              <a:latin typeface="Calibri Light" panose="020F0302020204030204" pitchFamily="34" charset="0"/>
            </a:endParaRPr>
          </a:p>
          <a:p>
            <a:pPr algn="ctr"/>
            <a:r>
              <a:rPr lang="it-IT" sz="1400">
                <a:latin typeface="Calibri Light" panose="020F0302020204030204" pitchFamily="34" charset="0"/>
              </a:rPr>
              <a:t>m</a:t>
            </a:r>
            <a:r>
              <a:rPr lang="it-IT" sz="1400" smtClean="0">
                <a:latin typeface="Calibri Light" panose="020F0302020204030204" pitchFamily="34" charset="0"/>
              </a:rPr>
              <a:t>oderni sistemi operativi</a:t>
            </a:r>
            <a:endParaRPr lang="it-IT" sz="1400">
              <a:latin typeface="Calibri Light" panose="020F0302020204030204" pitchFamily="34" charset="0"/>
            </a:endParaRPr>
          </a:p>
        </p:txBody>
      </p:sp>
      <p:pic>
        <p:nvPicPr>
          <p:cNvPr id="12290" name="Picture 2" descr="http://www.inktechnologies.com/blog/wp-content/uploads/2011/04/Color-Depth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" t="5175" r="5189" b="72916"/>
          <a:stretch/>
        </p:blipFill>
        <p:spPr bwMode="auto">
          <a:xfrm rot="16200000">
            <a:off x="717961" y="1893339"/>
            <a:ext cx="2504730" cy="22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inktechnologies.com/blog/wp-content/uploads/2011/04/Color-Depth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t="37589" r="5521" b="40055"/>
          <a:stretch/>
        </p:blipFill>
        <p:spPr bwMode="auto">
          <a:xfrm rot="16200000">
            <a:off x="3412128" y="1893338"/>
            <a:ext cx="2504731" cy="22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inktechnologies.com/blog/wp-content/uploads/2011/04/Color-Depth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t="71379" r="4628" b="6265"/>
          <a:stretch/>
        </p:blipFill>
        <p:spPr bwMode="auto">
          <a:xfrm rot="16200000">
            <a:off x="6038392" y="1891200"/>
            <a:ext cx="2509007" cy="22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853440" y="4404360"/>
            <a:ext cx="778450" cy="245805"/>
          </a:xfrm>
          <a:prstGeom prst="rect">
            <a:avLst/>
          </a:prstGeom>
          <a:solidFill>
            <a:srgbClr val="FF0000">
              <a:alpha val="28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solidFill>
                  <a:srgbClr val="C00000"/>
                </a:solidFill>
                <a:latin typeface="Calibri Light" panose="020F0302020204030204" pitchFamily="34" charset="0"/>
              </a:rPr>
              <a:t>3</a:t>
            </a:r>
            <a:endParaRPr lang="it-IT" sz="160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1631890" y="4404360"/>
            <a:ext cx="765870" cy="245805"/>
          </a:xfrm>
          <a:prstGeom prst="rect">
            <a:avLst/>
          </a:prstGeom>
          <a:solidFill>
            <a:srgbClr val="00A249">
              <a:alpha val="34000"/>
            </a:srgbClr>
          </a:solidFill>
          <a:ln w="9525">
            <a:solidFill>
              <a:srgbClr val="00A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solidFill>
                  <a:srgbClr val="007033"/>
                </a:solidFill>
                <a:latin typeface="Calibri Light" panose="020F0302020204030204" pitchFamily="34" charset="0"/>
              </a:rPr>
              <a:t>3</a:t>
            </a:r>
            <a:endParaRPr lang="it-IT" sz="1600">
              <a:solidFill>
                <a:srgbClr val="007033"/>
              </a:solidFill>
              <a:latin typeface="Calibri Light" panose="020F0302020204030204" pitchFamily="34" charset="0"/>
            </a:endParaRPr>
          </a:p>
        </p:txBody>
      </p:sp>
      <p:sp>
        <p:nvSpPr>
          <p:cNvPr id="25" name="Rettangolo 24"/>
          <p:cNvSpPr/>
          <p:nvPr/>
        </p:nvSpPr>
        <p:spPr>
          <a:xfrm>
            <a:off x="2397759" y="4404360"/>
            <a:ext cx="683057" cy="245805"/>
          </a:xfrm>
          <a:prstGeom prst="rect">
            <a:avLst/>
          </a:prstGeom>
          <a:solidFill>
            <a:schemeClr val="accent1">
              <a:alpha val="4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solidFill>
                  <a:srgbClr val="141C26"/>
                </a:solidFill>
                <a:latin typeface="Calibri Light" panose="020F0302020204030204" pitchFamily="34" charset="0"/>
              </a:rPr>
              <a:t>2</a:t>
            </a:r>
            <a:endParaRPr lang="it-IT" sz="1600">
              <a:solidFill>
                <a:srgbClr val="141C26"/>
              </a:solidFill>
              <a:latin typeface="Calibri Light" panose="020F0302020204030204" pitchFamily="34" charset="0"/>
            </a:endParaRPr>
          </a:p>
        </p:txBody>
      </p:sp>
      <p:sp>
        <p:nvSpPr>
          <p:cNvPr id="26" name="Rettangolo 25"/>
          <p:cNvSpPr/>
          <p:nvPr/>
        </p:nvSpPr>
        <p:spPr>
          <a:xfrm>
            <a:off x="3554003" y="4404360"/>
            <a:ext cx="682717" cy="245805"/>
          </a:xfrm>
          <a:prstGeom prst="rect">
            <a:avLst/>
          </a:prstGeom>
          <a:solidFill>
            <a:srgbClr val="FF0000">
              <a:alpha val="28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solidFill>
                  <a:srgbClr val="C00000"/>
                </a:solidFill>
                <a:latin typeface="Calibri Light" panose="020F0302020204030204" pitchFamily="34" charset="0"/>
              </a:rPr>
              <a:t>5</a:t>
            </a:r>
            <a:endParaRPr lang="it-IT" sz="160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27" name="Rettangolo 26"/>
          <p:cNvSpPr/>
          <p:nvPr/>
        </p:nvSpPr>
        <p:spPr>
          <a:xfrm>
            <a:off x="4236720" y="4404360"/>
            <a:ext cx="861603" cy="245805"/>
          </a:xfrm>
          <a:prstGeom prst="rect">
            <a:avLst/>
          </a:prstGeom>
          <a:solidFill>
            <a:srgbClr val="00A249">
              <a:alpha val="34000"/>
            </a:srgbClr>
          </a:solidFill>
          <a:ln w="9525">
            <a:solidFill>
              <a:srgbClr val="00A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solidFill>
                  <a:srgbClr val="007033"/>
                </a:solidFill>
                <a:latin typeface="Calibri Light" panose="020F0302020204030204" pitchFamily="34" charset="0"/>
              </a:rPr>
              <a:t>6</a:t>
            </a:r>
            <a:endParaRPr lang="it-IT" sz="1600">
              <a:solidFill>
                <a:srgbClr val="007033"/>
              </a:solidFill>
              <a:latin typeface="Calibri Light" panose="020F0302020204030204" pitchFamily="34" charset="0"/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5098322" y="4404360"/>
            <a:ext cx="683057" cy="245805"/>
          </a:xfrm>
          <a:prstGeom prst="rect">
            <a:avLst/>
          </a:prstGeom>
          <a:solidFill>
            <a:schemeClr val="accent1">
              <a:alpha val="4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solidFill>
                  <a:srgbClr val="141C26"/>
                </a:solidFill>
                <a:latin typeface="Calibri Light" panose="020F0302020204030204" pitchFamily="34" charset="0"/>
              </a:rPr>
              <a:t>5</a:t>
            </a:r>
            <a:endParaRPr lang="it-IT" sz="1600">
              <a:solidFill>
                <a:srgbClr val="141C26"/>
              </a:solidFill>
              <a:latin typeface="Calibri Light" panose="020F0302020204030204" pitchFamily="34" charset="0"/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6176010" y="4404360"/>
            <a:ext cx="745200" cy="245805"/>
          </a:xfrm>
          <a:prstGeom prst="rect">
            <a:avLst/>
          </a:prstGeom>
          <a:solidFill>
            <a:srgbClr val="FF0000">
              <a:alpha val="28000"/>
            </a:srgb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solidFill>
                  <a:srgbClr val="C00000"/>
                </a:solidFill>
                <a:latin typeface="Calibri Light" panose="020F0302020204030204" pitchFamily="34" charset="0"/>
              </a:rPr>
              <a:t>8</a:t>
            </a:r>
            <a:endParaRPr lang="it-IT" sz="160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6921210" y="4404360"/>
            <a:ext cx="745200" cy="245805"/>
          </a:xfrm>
          <a:prstGeom prst="rect">
            <a:avLst/>
          </a:prstGeom>
          <a:solidFill>
            <a:srgbClr val="00A249">
              <a:alpha val="34000"/>
            </a:srgbClr>
          </a:solidFill>
          <a:ln w="9525">
            <a:solidFill>
              <a:srgbClr val="00A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solidFill>
                  <a:srgbClr val="007033"/>
                </a:solidFill>
                <a:latin typeface="Calibri Light" panose="020F0302020204030204" pitchFamily="34" charset="0"/>
              </a:rPr>
              <a:t>8</a:t>
            </a:r>
            <a:endParaRPr lang="it-IT" sz="1600">
              <a:solidFill>
                <a:srgbClr val="007033"/>
              </a:solidFill>
              <a:latin typeface="Calibri Light" panose="020F0302020204030204" pitchFamily="34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7666410" y="4404360"/>
            <a:ext cx="743372" cy="245805"/>
          </a:xfrm>
          <a:prstGeom prst="rect">
            <a:avLst/>
          </a:prstGeom>
          <a:solidFill>
            <a:schemeClr val="accent1">
              <a:alpha val="44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smtClean="0">
                <a:solidFill>
                  <a:srgbClr val="141C26"/>
                </a:solidFill>
                <a:latin typeface="Calibri Light" panose="020F0302020204030204" pitchFamily="34" charset="0"/>
              </a:rPr>
              <a:t>8</a:t>
            </a:r>
            <a:endParaRPr lang="it-IT" sz="1600">
              <a:solidFill>
                <a:srgbClr val="141C26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1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Rappresentazione di un’immagine </a:t>
            </a:r>
            <a:r>
              <a:rPr lang="it-IT" smtClean="0"/>
              <a:t>digitale policromatica </a:t>
            </a:r>
            <a:r>
              <a:rPr lang="it-IT" b="1" smtClean="0"/>
              <a:t>(4/4)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374492" y="731523"/>
            <a:ext cx="8566989" cy="434338"/>
          </a:xfrm>
        </p:spPr>
        <p:txBody>
          <a:bodyPr/>
          <a:lstStyle/>
          <a:p>
            <a:r>
              <a:rPr lang="it-IT" smtClean="0"/>
              <a:t>immagini sempre più comuni sono di tipo RGBa (RGB + alpha channel) con 8 bit aggiuntivi per memorizzare il livello di </a:t>
            </a:r>
            <a:r>
              <a:rPr lang="it-IT" b="1" smtClean="0"/>
              <a:t>trasparenza</a:t>
            </a:r>
          </a:p>
          <a:p>
            <a:endParaRPr lang="it-IT"/>
          </a:p>
        </p:txBody>
      </p:sp>
      <p:pic>
        <p:nvPicPr>
          <p:cNvPr id="11266" name="Picture 2" descr="PS RGB Alph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6" y="2104596"/>
            <a:ext cx="4638480" cy="247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joshuamosley.com/tutorials/MayaBillboard/MayaBB_1alphaChann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754" y="2104596"/>
            <a:ext cx="3070470" cy="247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6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spcBef>
                <a:spcPts val="1800"/>
              </a:spcBef>
              <a:buClr>
                <a:schemeClr val="accent3"/>
              </a:buClr>
              <a:buSzPct val="95000"/>
              <a:defRPr/>
            </a:pPr>
            <a:r>
              <a:rPr lang="en-US" sz="4000" b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Operazioni sulle immagini</a:t>
            </a: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20" name="Connettore 1 19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24" name="Titolo 23"/>
          <p:cNvSpPr txBox="1">
            <a:spLocks/>
          </p:cNvSpPr>
          <p:nvPr/>
        </p:nvSpPr>
        <p:spPr>
          <a:xfrm>
            <a:off x="645033" y="5394346"/>
            <a:ext cx="433814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smtClean="0">
                <a:solidFill>
                  <a:schemeClr val="accent1">
                    <a:lumMod val="50000"/>
                  </a:schemeClr>
                </a:solidFill>
                <a:latin typeface="Trebuchet MS" pitchFamily="34" charset="0"/>
              </a:rPr>
              <a:t>EIID – Fondamenti di immagini digitali</a:t>
            </a:r>
            <a:endParaRPr lang="it-IT" sz="1200">
              <a:solidFill>
                <a:schemeClr val="accent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36/52</a:t>
            </a:r>
            <a:endParaRPr lang="en-US" sz="1400">
              <a:solidFill>
                <a:srgbClr val="085091"/>
              </a:solidFill>
              <a:latin typeface="Trebuchet MS" pitchFamily="34" charset="0"/>
            </a:endParaRPr>
          </a:p>
        </p:txBody>
      </p:sp>
      <p:pic>
        <p:nvPicPr>
          <p:cNvPr id="1026" name="Picture 2" descr="http://iwanticewater.files.wordpress.com/2011/09/internetism_micael_reynau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481913"/>
            <a:ext cx="381952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6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Classificazione delle operazioni sulle immagini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mtClean="0"/>
              <a:t>operazioni nel </a:t>
            </a:r>
            <a:r>
              <a:rPr lang="it-IT" b="1" smtClean="0"/>
              <a:t>dominio spaziale</a:t>
            </a:r>
          </a:p>
          <a:p>
            <a:endParaRPr lang="it-IT" b="1"/>
          </a:p>
          <a:p>
            <a:endParaRPr lang="it-IT" b="1" smtClean="0"/>
          </a:p>
          <a:p>
            <a:endParaRPr lang="it-IT" b="1"/>
          </a:p>
          <a:p>
            <a:endParaRPr lang="it-IT" b="1" smtClean="0"/>
          </a:p>
          <a:p>
            <a:r>
              <a:rPr lang="it-IT" smtClean="0"/>
              <a:t>operazioni nel </a:t>
            </a:r>
            <a:r>
              <a:rPr lang="it-IT" b="1" smtClean="0"/>
              <a:t>dominio della frequenza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3553645" y="1287981"/>
                <a:ext cx="20367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645" y="1287981"/>
                <a:ext cx="2036711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395" t="-1961" b="-3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385551" y="3501051"/>
                <a:ext cx="21680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𝔉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551" y="3501051"/>
                <a:ext cx="2168094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966" t="-1961" b="-3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1385551" y="4022294"/>
                <a:ext cx="29448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)∙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551" y="4022294"/>
                <a:ext cx="2944845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42" t="-2000" r="-2484" b="-3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1385551" y="4543537"/>
                <a:ext cx="24429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𝔉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551" y="4543537"/>
                <a:ext cx="2442976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995" t="-1961" b="-3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2450394" y="1826283"/>
                <a:ext cx="4415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smtClean="0">
                    <a:latin typeface="Calibri Light" panose="020F0302020204030204" pitchFamily="34" charset="0"/>
                  </a:rPr>
                  <a:t>Trasformazione definita su un certo vicinato di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60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0394" y="1826283"/>
                <a:ext cx="4415183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829"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2 9"/>
          <p:cNvCxnSpPr/>
          <p:nvPr/>
        </p:nvCxnSpPr>
        <p:spPr>
          <a:xfrm flipH="1" flipV="1">
            <a:off x="4632762" y="1614293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contenuto 2"/>
          <p:cNvSpPr txBox="1">
            <a:spLocks/>
          </p:cNvSpPr>
          <p:nvPr/>
        </p:nvSpPr>
        <p:spPr>
          <a:xfrm>
            <a:off x="4561206" y="1293320"/>
            <a:ext cx="171430" cy="302438"/>
          </a:xfrm>
          <a:prstGeom prst="roundRect">
            <a:avLst>
              <a:gd name="adj" fmla="val 5483"/>
            </a:avLst>
          </a:prstGeom>
          <a:solidFill>
            <a:schemeClr val="accent1">
              <a:alpha val="14000"/>
            </a:schemeClr>
          </a:solidFill>
          <a:ln w="9525">
            <a:solidFill>
              <a:schemeClr val="accent1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4792554" y="3490269"/>
            <a:ext cx="2949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mtClean="0">
                <a:latin typeface="Calibri Light" panose="020F0302020204030204" pitchFamily="34" charset="0"/>
              </a:rPr>
              <a:t>DFT (</a:t>
            </a:r>
            <a:r>
              <a:rPr lang="it-IT" sz="1600" i="1" smtClean="0">
                <a:latin typeface="Calibri Light" panose="020F0302020204030204" pitchFamily="34" charset="0"/>
              </a:rPr>
              <a:t>Discrete Fourier Transform</a:t>
            </a:r>
            <a:r>
              <a:rPr lang="it-IT" sz="1600" smtClean="0">
                <a:latin typeface="Calibri Light" panose="020F0302020204030204" pitchFamily="34" charset="0"/>
              </a:rPr>
              <a:t>)</a:t>
            </a:r>
            <a:endParaRPr lang="it-IT" sz="160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4792554" y="4007112"/>
                <a:ext cx="31713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smtClean="0">
                    <a:latin typeface="Calibri Light" panose="020F0302020204030204" pitchFamily="34" charset="0"/>
                  </a:rPr>
                  <a:t>filtraggio secondo un certo filtro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it-IT" sz="160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554" y="4007112"/>
                <a:ext cx="3171376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962" t="-5357" b="-2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/>
          <p:cNvSpPr txBox="1"/>
          <p:nvPr/>
        </p:nvSpPr>
        <p:spPr>
          <a:xfrm>
            <a:off x="4839586" y="4528148"/>
            <a:ext cx="2949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mtClean="0">
                <a:latin typeface="Calibri Light" panose="020F0302020204030204" pitchFamily="34" charset="0"/>
              </a:rPr>
              <a:t>DFT</a:t>
            </a:r>
            <a:r>
              <a:rPr lang="it-IT" sz="1600" baseline="30000" smtClean="0">
                <a:latin typeface="Calibri Light" panose="020F0302020204030204" pitchFamily="34" charset="0"/>
              </a:rPr>
              <a:t>-1</a:t>
            </a:r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>
          <a:xfrm>
            <a:off x="2539858" y="4020963"/>
            <a:ext cx="180000" cy="302438"/>
          </a:xfrm>
          <a:prstGeom prst="roundRect">
            <a:avLst>
              <a:gd name="adj" fmla="val 5483"/>
            </a:avLst>
          </a:prstGeom>
          <a:solidFill>
            <a:schemeClr val="accent1">
              <a:alpha val="14000"/>
            </a:schemeClr>
          </a:solidFill>
          <a:ln w="9525">
            <a:solidFill>
              <a:schemeClr val="accent1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7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Operazioni nel dominio spaziale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74492" y="893447"/>
                <a:ext cx="4938913" cy="4445959"/>
              </a:xfrm>
            </p:spPr>
            <p:txBody>
              <a:bodyPr/>
              <a:lstStyle/>
              <a:p>
                <a:pPr algn="just"/>
                <a:r>
                  <a:rPr lang="it-IT" smtClean="0"/>
                  <a:t>operatori </a:t>
                </a:r>
                <a:r>
                  <a:rPr lang="it-IT" b="1"/>
                  <a:t>puntuali</a:t>
                </a:r>
              </a:p>
              <a:p>
                <a:pPr lvl="1" algn="just"/>
                <a:r>
                  <a:rPr lang="it-IT" smtClean="0"/>
                  <a:t>il valore di uscita nel punto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mtClean="0"/>
                  <a:t> </a:t>
                </a:r>
                <a:r>
                  <a:rPr lang="it-IT"/>
                  <a:t>dipende solo dal valore di ingresso nel punto</a:t>
                </a:r>
                <a:r>
                  <a:rPr lang="it-IT" smtClean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mtClean="0"/>
              </a:p>
              <a:p>
                <a:pPr algn="just"/>
                <a:endParaRPr lang="it-IT" smtClean="0"/>
              </a:p>
              <a:p>
                <a:pPr algn="just"/>
                <a:r>
                  <a:rPr lang="it-IT" smtClean="0"/>
                  <a:t>operatori </a:t>
                </a:r>
                <a:r>
                  <a:rPr lang="it-IT" b="1"/>
                  <a:t>locali</a:t>
                </a:r>
              </a:p>
              <a:p>
                <a:pPr lvl="1" algn="just"/>
                <a:r>
                  <a:rPr lang="it-IT"/>
                  <a:t>il valore di uscita nel punto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/>
                  <a:t>dipende solo dai valori di ingresso in un vicinato del punto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it-IT" smtClean="0"/>
              </a:p>
              <a:p>
                <a:pPr algn="just"/>
                <a:endParaRPr lang="it-IT" smtClean="0"/>
              </a:p>
              <a:p>
                <a:pPr algn="just"/>
                <a:r>
                  <a:rPr lang="it-IT" smtClean="0"/>
                  <a:t>operatori </a:t>
                </a:r>
                <a:r>
                  <a:rPr lang="it-IT" b="1"/>
                  <a:t>globali</a:t>
                </a:r>
              </a:p>
              <a:p>
                <a:pPr lvl="1" algn="just"/>
                <a:r>
                  <a:rPr lang="it-IT"/>
                  <a:t>il valore di uscita nel punto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/>
                  <a:t>dipende da tutti i valori dell’immagine di ingresso</a:t>
                </a:r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74492" y="893447"/>
                <a:ext cx="4938913" cy="4445959"/>
              </a:xfrm>
              <a:blipFill rotWithShape="0">
                <a:blip r:embed="rId2"/>
                <a:stretch>
                  <a:fillRect l="-740" t="-823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/>
          <p:cNvSpPr/>
          <p:nvPr/>
        </p:nvSpPr>
        <p:spPr>
          <a:xfrm>
            <a:off x="6570300" y="1251066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/>
          <p:cNvSpPr/>
          <p:nvPr/>
        </p:nvSpPr>
        <p:spPr>
          <a:xfrm>
            <a:off x="7800133" y="1251066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e 8"/>
          <p:cNvSpPr/>
          <p:nvPr/>
        </p:nvSpPr>
        <p:spPr>
          <a:xfrm>
            <a:off x="6886575" y="157582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/>
          <p:cNvSpPr/>
          <p:nvPr/>
        </p:nvSpPr>
        <p:spPr>
          <a:xfrm>
            <a:off x="8124825" y="157582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2 11"/>
          <p:cNvCxnSpPr>
            <a:stCxn id="9" idx="0"/>
            <a:endCxn id="10" idx="0"/>
          </p:cNvCxnSpPr>
          <p:nvPr/>
        </p:nvCxnSpPr>
        <p:spPr>
          <a:xfrm rot="5400000" flipH="1" flipV="1">
            <a:off x="7541700" y="956700"/>
            <a:ext cx="12700" cy="1238250"/>
          </a:xfrm>
          <a:prstGeom prst="curvedConnector3">
            <a:avLst>
              <a:gd name="adj1" fmla="val 180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/>
          <p:cNvSpPr/>
          <p:nvPr/>
        </p:nvSpPr>
        <p:spPr>
          <a:xfrm>
            <a:off x="6570300" y="2651466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14"/>
          <p:cNvSpPr/>
          <p:nvPr/>
        </p:nvSpPr>
        <p:spPr>
          <a:xfrm>
            <a:off x="7800133" y="2651466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15"/>
          <p:cNvSpPr/>
          <p:nvPr/>
        </p:nvSpPr>
        <p:spPr>
          <a:xfrm>
            <a:off x="6802925" y="2890475"/>
            <a:ext cx="252000" cy="252000"/>
          </a:xfrm>
          <a:prstGeom prst="rect">
            <a:avLst/>
          </a:prstGeom>
          <a:solidFill>
            <a:srgbClr val="FF0000">
              <a:alpha val="30000"/>
            </a:srgbClr>
          </a:solidFill>
          <a:ln w="63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e 16"/>
          <p:cNvSpPr/>
          <p:nvPr/>
        </p:nvSpPr>
        <p:spPr>
          <a:xfrm>
            <a:off x="8124825" y="2976225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ttore 2 11"/>
          <p:cNvCxnSpPr>
            <a:stCxn id="16" idx="0"/>
            <a:endCxn id="17" idx="0"/>
          </p:cNvCxnSpPr>
          <p:nvPr/>
        </p:nvCxnSpPr>
        <p:spPr>
          <a:xfrm rot="16200000" flipH="1">
            <a:off x="7502000" y="2317400"/>
            <a:ext cx="85750" cy="1231900"/>
          </a:xfrm>
          <a:prstGeom prst="curvedConnector3">
            <a:avLst>
              <a:gd name="adj1" fmla="val -26658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20"/>
          <p:cNvSpPr/>
          <p:nvPr/>
        </p:nvSpPr>
        <p:spPr>
          <a:xfrm>
            <a:off x="6568925" y="4111741"/>
            <a:ext cx="720000" cy="720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21"/>
          <p:cNvSpPr/>
          <p:nvPr/>
        </p:nvSpPr>
        <p:spPr>
          <a:xfrm>
            <a:off x="7798758" y="4111741"/>
            <a:ext cx="720000" cy="7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e 23"/>
          <p:cNvSpPr/>
          <p:nvPr/>
        </p:nvSpPr>
        <p:spPr>
          <a:xfrm>
            <a:off x="8123450" y="443650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25"/>
              <p:cNvSpPr/>
              <p:nvPr/>
            </p:nvSpPr>
            <p:spPr>
              <a:xfrm>
                <a:off x="7861512" y="1597534"/>
                <a:ext cx="57284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6" name="Rettangolo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12" y="1597534"/>
                <a:ext cx="572849" cy="307777"/>
              </a:xfrm>
              <a:prstGeom prst="rect">
                <a:avLst/>
              </a:prstGeom>
              <a:blipFill rotWithShape="0"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/>
              <p:cNvSpPr/>
              <p:nvPr/>
            </p:nvSpPr>
            <p:spPr>
              <a:xfrm>
                <a:off x="6623450" y="1588009"/>
                <a:ext cx="57284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27" name="Rettango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450" y="1588009"/>
                <a:ext cx="572849" cy="307777"/>
              </a:xfrm>
              <a:prstGeom prst="rect">
                <a:avLst/>
              </a:prstGeom>
              <a:blipFill rotWithShape="0"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e 27"/>
          <p:cNvSpPr/>
          <p:nvPr/>
        </p:nvSpPr>
        <p:spPr>
          <a:xfrm>
            <a:off x="6896100" y="2985750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28"/>
          <p:cNvSpPr/>
          <p:nvPr/>
        </p:nvSpPr>
        <p:spPr>
          <a:xfrm flipH="1">
            <a:off x="6429612" y="786484"/>
            <a:ext cx="932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Calibri Light" panose="020F0302020204030204" pitchFamily="34" charset="0"/>
              </a:rPr>
              <a:t>input</a:t>
            </a:r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30" name="Rettangolo 29"/>
          <p:cNvSpPr/>
          <p:nvPr/>
        </p:nvSpPr>
        <p:spPr>
          <a:xfrm flipH="1">
            <a:off x="7694337" y="782393"/>
            <a:ext cx="932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mtClean="0">
                <a:latin typeface="Calibri Light" panose="020F0302020204030204" pitchFamily="34" charset="0"/>
              </a:rPr>
              <a:t>output</a:t>
            </a:r>
            <a:endParaRPr lang="en-US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1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Da dove vengono le immagini?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374492" y="731522"/>
            <a:ext cx="8566989" cy="4458316"/>
          </a:xfrm>
        </p:spPr>
        <p:txBody>
          <a:bodyPr/>
          <a:lstStyle/>
          <a:p>
            <a:r>
              <a:rPr lang="it-IT"/>
              <a:t>Il principale (e più familiare, in quanto legato alla visione dell’uomo) fenomeno generativo delle immagini è la </a:t>
            </a:r>
            <a:r>
              <a:rPr lang="it-IT" b="1"/>
              <a:t>radiazione </a:t>
            </a:r>
            <a:r>
              <a:rPr lang="it-IT" b="1" smtClean="0"/>
              <a:t>elettromagnetica</a:t>
            </a:r>
            <a:endParaRPr lang="it-IT" smtClean="0"/>
          </a:p>
          <a:p>
            <a:endParaRPr lang="it-IT" smtClean="0"/>
          </a:p>
          <a:p>
            <a:endParaRPr lang="it-IT"/>
          </a:p>
          <a:p>
            <a:endParaRPr lang="it-IT" smtClean="0"/>
          </a:p>
          <a:p>
            <a:endParaRPr lang="it-IT"/>
          </a:p>
          <a:p>
            <a:endParaRPr lang="it-IT" smtClean="0"/>
          </a:p>
          <a:p>
            <a:endParaRPr lang="it-IT" smtClean="0"/>
          </a:p>
          <a:p>
            <a:pPr>
              <a:spcBef>
                <a:spcPts val="2400"/>
              </a:spcBef>
            </a:pPr>
            <a:endParaRPr lang="it-IT" smtClean="0"/>
          </a:p>
          <a:p>
            <a:pPr>
              <a:spcBef>
                <a:spcPts val="3600"/>
              </a:spcBef>
            </a:pPr>
            <a:r>
              <a:rPr lang="it-IT" smtClean="0"/>
              <a:t>altri </a:t>
            </a:r>
            <a:r>
              <a:rPr lang="it-IT"/>
              <a:t>importanti fenomeni </a:t>
            </a:r>
            <a:r>
              <a:rPr lang="it-IT" smtClean="0"/>
              <a:t>generativi: </a:t>
            </a:r>
            <a:r>
              <a:rPr lang="it-IT" b="1" smtClean="0"/>
              <a:t>acustico</a:t>
            </a:r>
            <a:r>
              <a:rPr lang="it-IT" smtClean="0"/>
              <a:t>, </a:t>
            </a:r>
            <a:r>
              <a:rPr lang="it-IT" b="1" smtClean="0"/>
              <a:t>ultrasonico</a:t>
            </a:r>
            <a:r>
              <a:rPr lang="it-IT" smtClean="0"/>
              <a:t> ed </a:t>
            </a:r>
            <a:r>
              <a:rPr lang="it-IT" b="1" smtClean="0"/>
              <a:t>elettronico</a:t>
            </a:r>
            <a:endParaRPr lang="it-IT" b="1"/>
          </a:p>
          <a:p>
            <a:endParaRPr lang="it-IT"/>
          </a:p>
        </p:txBody>
      </p:sp>
      <p:pic>
        <p:nvPicPr>
          <p:cNvPr id="1030" name="Picture 6" descr="http://upload.wikimedia.org/wikipedia/commons/thumb/6/63/EM_Spectrum_Properties_it.svg/1280px-EM_Spectrum_Properties_it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0" b="25806"/>
          <a:stretch/>
        </p:blipFill>
        <p:spPr bwMode="auto">
          <a:xfrm>
            <a:off x="1196875" y="1871017"/>
            <a:ext cx="6286071" cy="244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3727784" y="1584750"/>
                <a:ext cx="833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784" y="1584750"/>
                <a:ext cx="83394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618" t="-2222" r="-3676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1658029" y="3529303"/>
                <a:ext cx="1819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029" y="3529303"/>
                <a:ext cx="18190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6667" r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2 5"/>
          <p:cNvCxnSpPr/>
          <p:nvPr/>
        </p:nvCxnSpPr>
        <p:spPr>
          <a:xfrm>
            <a:off x="3553068" y="1889553"/>
            <a:ext cx="531341" cy="0"/>
          </a:xfrm>
          <a:prstGeom prst="straightConnector1">
            <a:avLst/>
          </a:prstGeom>
          <a:ln w="63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5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Esempio di operatore puntuale: inversione dei livelli di grigio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smtClean="0"/>
                  <a:t>semplice </a:t>
                </a:r>
                <a:r>
                  <a:rPr lang="it-IT"/>
                  <a:t>trasformazione del tipo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it-IT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/>
              </a:p>
              <a:p>
                <a:r>
                  <a:rPr lang="it-IT" smtClean="0"/>
                  <a:t>fornisce </a:t>
                </a:r>
                <a:r>
                  <a:rPr lang="it-IT"/>
                  <a:t>la </a:t>
                </a:r>
                <a:r>
                  <a:rPr lang="it-IT" i="1" smtClean="0"/>
                  <a:t>negativa</a:t>
                </a:r>
                <a:r>
                  <a:rPr lang="it-IT" smtClean="0"/>
                  <a:t> dell’immagine </a:t>
                </a:r>
                <a:r>
                  <a:rPr lang="it-IT"/>
                  <a:t>originale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427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o 8"/>
          <p:cNvGrpSpPr/>
          <p:nvPr/>
        </p:nvGrpSpPr>
        <p:grpSpPr>
          <a:xfrm>
            <a:off x="985451" y="1683608"/>
            <a:ext cx="7173098" cy="3351771"/>
            <a:chOff x="920578" y="1683608"/>
            <a:chExt cx="7173098" cy="3351771"/>
          </a:xfrm>
        </p:grpSpPr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578" y="1683608"/>
              <a:ext cx="3346622" cy="3346622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1905" y="1683608"/>
              <a:ext cx="3351771" cy="3351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95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Esempio di operatore locale: filtro mediano</a:t>
            </a:r>
            <a:endParaRPr lang="it-IT"/>
          </a:p>
        </p:txBody>
      </p:sp>
      <p:pic>
        <p:nvPicPr>
          <p:cNvPr id="2052" name="Picture 4" descr="http://lab.must.or.kr/(S(2iatfs55hncsa455z1rxqt55))/GetFile.aspx?File=/DIP/MedianFilter.jpg&amp;AspxAutoDetectCookieSupport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23"/>
          <a:stretch/>
        </p:blipFill>
        <p:spPr bwMode="auto">
          <a:xfrm>
            <a:off x="572359" y="2159582"/>
            <a:ext cx="7810500" cy="259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smtClean="0"/>
                  <a:t>sostituisco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smtClean="0"/>
                  <a:t>con il valore mediano calcolato in un vicinato di dimensioni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mtClean="0"/>
                  <a:t> centrato su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/>
              </a:p>
              <a:p>
                <a:r>
                  <a:rPr lang="it-IT" smtClean="0"/>
                  <a:t>efficace per rimuovere rumore di tipo </a:t>
                </a:r>
                <a:r>
                  <a:rPr lang="it-IT" i="1" smtClean="0"/>
                  <a:t>sale e pepe</a:t>
                </a:r>
                <a:r>
                  <a:rPr lang="it-IT" smtClean="0"/>
                  <a:t> (salt and pepper noise)</a:t>
                </a:r>
                <a:endParaRPr lang="it-IT" i="1"/>
              </a:p>
              <a:p>
                <a:endParaRPr lang="it-IT"/>
              </a:p>
            </p:txBody>
          </p:sp>
        </mc:Choice>
        <mc:Fallback xmlns="">
          <p:sp>
            <p:nvSpPr>
              <p:cNvPr id="6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3"/>
                <a:stretch>
                  <a:fillRect l="-427" t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6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Esempio di operatore globale: trasformata di Fourier </a:t>
            </a:r>
            <a:r>
              <a:rPr lang="it-IT" b="1" smtClean="0"/>
              <a:t>(1/2)</a:t>
            </a:r>
            <a:endParaRPr lang="it-IT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2705304" y="903187"/>
                <a:ext cx="3632085" cy="7201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𝚤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𝑢𝑗</m:t>
                                          </m:r>
                                        </m:num>
                                        <m:den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𝑣𝑖</m:t>
                                          </m:r>
                                        </m:num>
                                        <m:den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it-IT" sz="160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304" y="903187"/>
                <a:ext cx="3632085" cy="7201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uppo 5"/>
          <p:cNvGrpSpPr/>
          <p:nvPr/>
        </p:nvGrpSpPr>
        <p:grpSpPr>
          <a:xfrm>
            <a:off x="1426259" y="1945655"/>
            <a:ext cx="6291483" cy="2949900"/>
            <a:chOff x="413237" y="1812014"/>
            <a:chExt cx="6801145" cy="3227950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237" y="1812014"/>
              <a:ext cx="3227950" cy="3227950"/>
            </a:xfrm>
            <a:prstGeom prst="rect">
              <a:avLst/>
            </a:prstGeom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6432" y="1812014"/>
              <a:ext cx="3227950" cy="32279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2507763" y="4895527"/>
                <a:ext cx="823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763" y="4895527"/>
                <a:ext cx="823046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5680655" y="4895499"/>
                <a:ext cx="1088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655" y="4895499"/>
                <a:ext cx="1088118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1 11"/>
          <p:cNvCxnSpPr/>
          <p:nvPr/>
        </p:nvCxnSpPr>
        <p:spPr>
          <a:xfrm>
            <a:off x="6224714" y="3420605"/>
            <a:ext cx="0" cy="612607"/>
          </a:xfrm>
          <a:prstGeom prst="line">
            <a:avLst/>
          </a:prstGeom>
          <a:ln w="31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/>
          <p:cNvCxnSpPr/>
          <p:nvPr/>
        </p:nvCxnSpPr>
        <p:spPr>
          <a:xfrm>
            <a:off x="6224714" y="3420605"/>
            <a:ext cx="661421" cy="0"/>
          </a:xfrm>
          <a:prstGeom prst="line">
            <a:avLst/>
          </a:prstGeom>
          <a:ln w="31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6034085" y="3951746"/>
                <a:ext cx="3812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85" y="3951746"/>
                <a:ext cx="381258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6794667" y="3221871"/>
                <a:ext cx="3812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667" y="3221871"/>
                <a:ext cx="381258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uppo 39"/>
          <p:cNvGrpSpPr/>
          <p:nvPr/>
        </p:nvGrpSpPr>
        <p:grpSpPr>
          <a:xfrm>
            <a:off x="6252850" y="3443651"/>
            <a:ext cx="2285139" cy="589561"/>
            <a:chOff x="6252850" y="3443651"/>
            <a:chExt cx="2285139" cy="589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sellaDiTesto 22"/>
                <p:cNvSpPr txBox="1"/>
                <p:nvPr/>
              </p:nvSpPr>
              <p:spPr>
                <a:xfrm>
                  <a:off x="6605972" y="3694658"/>
                  <a:ext cx="1932017" cy="338554"/>
                </a:xfrm>
                <a:prstGeom prst="rect">
                  <a:avLst/>
                </a:prstGeom>
                <a:solidFill>
                  <a:schemeClr val="bg1">
                    <a:alpha val="48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sz="16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(0,0)</m:t>
                      </m:r>
                    </m:oMath>
                  </a14:m>
                  <a:r>
                    <a:rPr lang="it-IT" sz="1600" smtClean="0">
                      <a:latin typeface="Calibri Light" panose="020F0302020204030204" pitchFamily="34" charset="0"/>
                    </a:rPr>
                    <a:t> = valor medio</a:t>
                  </a:r>
                  <a:endParaRPr lang="it-IT" sz="1600">
                    <a:latin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CasellaDiTes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5972" y="3694658"/>
                  <a:ext cx="1932017" cy="3385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448" b="-1896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Connettore 2 20"/>
            <p:cNvCxnSpPr/>
            <p:nvPr/>
          </p:nvCxnSpPr>
          <p:spPr>
            <a:xfrm flipH="1" flipV="1">
              <a:off x="6252850" y="3443651"/>
              <a:ext cx="353122" cy="420284"/>
            </a:xfrm>
            <a:prstGeom prst="straightConnector1">
              <a:avLst/>
            </a:prstGeom>
            <a:ln w="3175" cap="flat">
              <a:solidFill>
                <a:schemeClr val="tx1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po 40"/>
          <p:cNvGrpSpPr/>
          <p:nvPr/>
        </p:nvGrpSpPr>
        <p:grpSpPr>
          <a:xfrm>
            <a:off x="4731687" y="1945655"/>
            <a:ext cx="3806302" cy="2854413"/>
            <a:chOff x="4731687" y="1945655"/>
            <a:chExt cx="3806302" cy="2854413"/>
          </a:xfrm>
        </p:grpSpPr>
        <p:sp>
          <p:nvSpPr>
            <p:cNvPr id="35" name="CasellaDiTesto 34"/>
            <p:cNvSpPr txBox="1"/>
            <p:nvPr/>
          </p:nvSpPr>
          <p:spPr>
            <a:xfrm>
              <a:off x="5684470" y="4276848"/>
              <a:ext cx="2853519" cy="52322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rgbClr val="003217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1400" smtClean="0">
                  <a:solidFill>
                    <a:srgbClr val="003217"/>
                  </a:solidFill>
                  <a:latin typeface="Calibri Light" panose="020F0302020204030204" pitchFamily="34" charset="0"/>
                </a:rPr>
                <a:t>le direzioni orizzontali e verticali sono spesso dominanti</a:t>
              </a:r>
              <a:endParaRPr lang="it-IT" sz="1400">
                <a:solidFill>
                  <a:srgbClr val="003217"/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33" name="Connettore 1 32"/>
            <p:cNvCxnSpPr>
              <a:stCxn id="5" idx="1"/>
            </p:cNvCxnSpPr>
            <p:nvPr/>
          </p:nvCxnSpPr>
          <p:spPr>
            <a:xfrm>
              <a:off x="4731687" y="3420605"/>
              <a:ext cx="1493027" cy="0"/>
            </a:xfrm>
            <a:prstGeom prst="line">
              <a:avLst/>
            </a:prstGeom>
            <a:ln w="12700">
              <a:solidFill>
                <a:srgbClr val="0070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>
              <a:endCxn id="5" idx="0"/>
            </p:cNvCxnSpPr>
            <p:nvPr/>
          </p:nvCxnSpPr>
          <p:spPr>
            <a:xfrm flipV="1">
              <a:off x="6224714" y="1945655"/>
              <a:ext cx="1" cy="1474951"/>
            </a:xfrm>
            <a:prstGeom prst="line">
              <a:avLst/>
            </a:prstGeom>
            <a:ln w="12700">
              <a:solidFill>
                <a:srgbClr val="0070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po 37"/>
          <p:cNvGrpSpPr/>
          <p:nvPr/>
        </p:nvGrpSpPr>
        <p:grpSpPr>
          <a:xfrm>
            <a:off x="5684470" y="2037188"/>
            <a:ext cx="2853519" cy="1868838"/>
            <a:chOff x="5684470" y="2037188"/>
            <a:chExt cx="2853519" cy="1868838"/>
          </a:xfrm>
        </p:grpSpPr>
        <p:sp>
          <p:nvSpPr>
            <p:cNvPr id="26" name="Ovale 25"/>
            <p:cNvSpPr/>
            <p:nvPr/>
          </p:nvSpPr>
          <p:spPr>
            <a:xfrm>
              <a:off x="5738713" y="2934026"/>
              <a:ext cx="972000" cy="972000"/>
            </a:xfrm>
            <a:prstGeom prst="ellipse">
              <a:avLst/>
            </a:prstGeom>
            <a:solidFill>
              <a:schemeClr val="accent1">
                <a:alpha val="8000"/>
              </a:schemeClr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Connettore 2 31"/>
            <p:cNvCxnSpPr>
              <a:stCxn id="31" idx="2"/>
              <a:endCxn id="26" idx="7"/>
            </p:cNvCxnSpPr>
            <p:nvPr/>
          </p:nvCxnSpPr>
          <p:spPr>
            <a:xfrm flipH="1">
              <a:off x="6568367" y="2560408"/>
              <a:ext cx="542863" cy="515964"/>
            </a:xfrm>
            <a:prstGeom prst="straightConnector1">
              <a:avLst/>
            </a:prstGeom>
            <a:ln w="3175" cap="flat">
              <a:solidFill>
                <a:srgbClr val="002060"/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sellaDiTesto 30"/>
            <p:cNvSpPr txBox="1"/>
            <p:nvPr/>
          </p:nvSpPr>
          <p:spPr>
            <a:xfrm>
              <a:off x="5684470" y="2037188"/>
              <a:ext cx="2853519" cy="523220"/>
            </a:xfrm>
            <a:prstGeom prst="rect">
              <a:avLst/>
            </a:prstGeom>
            <a:solidFill>
              <a:schemeClr val="bg1">
                <a:alpha val="48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it-IT" sz="1400" smtClean="0">
                  <a:solidFill>
                    <a:srgbClr val="001132"/>
                  </a:solidFill>
                  <a:latin typeface="Calibri Light" panose="020F0302020204030204" pitchFamily="34" charset="0"/>
                </a:rPr>
                <a:t>La maggior parte dell’informazione è contenuta nelle basse frequenze</a:t>
              </a:r>
              <a:endParaRPr lang="it-IT" sz="1400">
                <a:solidFill>
                  <a:srgbClr val="001132"/>
                </a:solidFill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37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Esempio di operatore globale: trasformata di Fourier </a:t>
            </a:r>
            <a:r>
              <a:rPr lang="it-IT" b="1" smtClean="0"/>
              <a:t>(2/2</a:t>
            </a:r>
            <a:r>
              <a:rPr lang="it-IT" b="1"/>
              <a:t>)</a:t>
            </a:r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527866" y="1452323"/>
            <a:ext cx="8088269" cy="3021111"/>
            <a:chOff x="428172" y="1452323"/>
            <a:chExt cx="8088269" cy="3021111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 rotWithShape="1">
            <a:blip r:embed="rId2"/>
            <a:srcRect l="31688" t="23832" r="41879" b="40074"/>
            <a:stretch/>
          </p:blipFill>
          <p:spPr>
            <a:xfrm>
              <a:off x="428172" y="1452323"/>
              <a:ext cx="3933372" cy="3021111"/>
            </a:xfrm>
            <a:prstGeom prst="rect">
              <a:avLst/>
            </a:prstGeom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 rotWithShape="1">
            <a:blip r:embed="rId2"/>
            <a:srcRect l="31688" t="60209" r="41879" b="4264"/>
            <a:stretch/>
          </p:blipFill>
          <p:spPr>
            <a:xfrm>
              <a:off x="4572000" y="1491342"/>
              <a:ext cx="3944441" cy="2982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48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tangolo arrotondato 44"/>
          <p:cNvSpPr/>
          <p:nvPr/>
        </p:nvSpPr>
        <p:spPr>
          <a:xfrm>
            <a:off x="986971" y="3386028"/>
            <a:ext cx="4604862" cy="1869644"/>
          </a:xfrm>
          <a:prstGeom prst="roundRect">
            <a:avLst>
              <a:gd name="adj" fmla="val 5863"/>
            </a:avLst>
          </a:prstGeom>
          <a:solidFill>
            <a:schemeClr val="accent1">
              <a:alpha val="8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Operazioni nel dominio della frequenza</a:t>
            </a:r>
            <a:endParaRPr lang="it-IT"/>
          </a:p>
        </p:txBody>
      </p:sp>
      <p:pic>
        <p:nvPicPr>
          <p:cNvPr id="6146" name="Picture 2" descr="http://www.cs.uregina.ca/Links/class-info/425-nova/Lab5/Picts/footBall_or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2" y="1379501"/>
            <a:ext cx="2247182" cy="181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cs.uregina.ca/Links/class-info/425-nova/Lab5/Picts/footBall_spectr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014" y="1379500"/>
            <a:ext cx="2262975" cy="181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cs.uregina.ca/Links/class-info/425-nova/Lab5/Picts/img_LPF_gaus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46" y="2861054"/>
            <a:ext cx="892453" cy="89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cs.uregina.ca/Links/class-info/425-nova/Lab5/Picts/footBall_LP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65" y="1393547"/>
            <a:ext cx="2247182" cy="179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cs.uregina.ca/Links/class-info/425-nova/Lab5/Picts/mesh_LPF_gauss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"/>
          <a:stretch/>
        </p:blipFill>
        <p:spPr bwMode="auto">
          <a:xfrm>
            <a:off x="2891656" y="3418113"/>
            <a:ext cx="1939689" cy="121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2891656" y="4616790"/>
                <a:ext cx="1817934" cy="249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it-IT" sz="14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  <m:sSubSup>
                            <m:sSubSup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it-IT" sz="140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56" y="4616790"/>
                <a:ext cx="1817934" cy="249812"/>
              </a:xfrm>
              <a:prstGeom prst="rect">
                <a:avLst/>
              </a:prstGeom>
              <a:blipFill rotWithShape="0">
                <a:blip r:embed="rId7"/>
                <a:stretch>
                  <a:fillRect l="-1672" b="-48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2777454" y="1023123"/>
                <a:ext cx="21680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𝔉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454" y="1023123"/>
                <a:ext cx="2168094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254" t="-2000" b="-3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894763" y="992345"/>
                <a:ext cx="823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63" y="992345"/>
                <a:ext cx="823046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6468368" y="1017647"/>
                <a:ext cx="24429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𝔉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368" y="1017647"/>
                <a:ext cx="2442976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1995" t="-2000" b="-3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e 4"/>
              <p:cNvSpPr/>
              <p:nvPr/>
            </p:nvSpPr>
            <p:spPr>
              <a:xfrm>
                <a:off x="5448973" y="2144873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it-IT" b="1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Ova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973" y="2144873"/>
                <a:ext cx="288000" cy="288000"/>
              </a:xfrm>
              <a:prstGeom prst="ellipse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1 6"/>
          <p:cNvCxnSpPr>
            <a:stCxn id="6146" idx="3"/>
            <a:endCxn id="6148" idx="1"/>
          </p:cNvCxnSpPr>
          <p:nvPr/>
        </p:nvCxnSpPr>
        <p:spPr>
          <a:xfrm flipV="1">
            <a:off x="2528344" y="2285396"/>
            <a:ext cx="201670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/>
          <p:cNvCxnSpPr>
            <a:stCxn id="6148" idx="3"/>
            <a:endCxn id="5" idx="2"/>
          </p:cNvCxnSpPr>
          <p:nvPr/>
        </p:nvCxnSpPr>
        <p:spPr>
          <a:xfrm>
            <a:off x="4992989" y="2285396"/>
            <a:ext cx="4559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/>
          <p:cNvCxnSpPr>
            <a:stCxn id="5" idx="6"/>
            <a:endCxn id="6152" idx="1"/>
          </p:cNvCxnSpPr>
          <p:nvPr/>
        </p:nvCxnSpPr>
        <p:spPr>
          <a:xfrm>
            <a:off x="5736973" y="2288873"/>
            <a:ext cx="8292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>
            <a:endCxn id="5" idx="4"/>
          </p:cNvCxnSpPr>
          <p:nvPr/>
        </p:nvCxnSpPr>
        <p:spPr>
          <a:xfrm flipV="1">
            <a:off x="5591833" y="2432873"/>
            <a:ext cx="1140" cy="5424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/>
              <p:cNvSpPr/>
              <p:nvPr/>
            </p:nvSpPr>
            <p:spPr>
              <a:xfrm>
                <a:off x="6743142" y="4447033"/>
                <a:ext cx="941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7" name="Rettango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142" y="4447033"/>
                <a:ext cx="941283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asellaDiTesto 29"/>
          <p:cNvSpPr txBox="1"/>
          <p:nvPr/>
        </p:nvSpPr>
        <p:spPr>
          <a:xfrm>
            <a:off x="2906170" y="4892522"/>
            <a:ext cx="1754256" cy="272874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it-IT" sz="1600" smtClean="0">
                <a:latin typeface="Calibri Light" panose="020F0302020204030204" pitchFamily="34" charset="0"/>
              </a:rPr>
              <a:t>filtro passa basso</a:t>
            </a:r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6566265" y="3386027"/>
            <a:ext cx="2247182" cy="338554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 smtClean="0">
                <a:latin typeface="Calibri Light" panose="020F0302020204030204" pitchFamily="34" charset="0"/>
              </a:rPr>
              <a:t>immagine </a:t>
            </a:r>
            <a:r>
              <a:rPr lang="it-IT" sz="1600" b="1" i="1" smtClean="0">
                <a:latin typeface="Calibri Light" panose="020F0302020204030204" pitchFamily="34" charset="0"/>
              </a:rPr>
              <a:t>smoothed</a:t>
            </a:r>
            <a:endParaRPr lang="it-IT" sz="1600" b="1" i="1">
              <a:latin typeface="Calibri Light" panose="020F0302020204030204" pitchFamily="34" charset="0"/>
            </a:endParaRPr>
          </a:p>
        </p:txBody>
      </p:sp>
      <p:pic>
        <p:nvPicPr>
          <p:cNvPr id="25" name="Immagin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2741" y="4180233"/>
            <a:ext cx="890401" cy="890401"/>
          </a:xfrm>
          <a:prstGeom prst="rect">
            <a:avLst/>
          </a:prstGeom>
        </p:spPr>
      </p:pic>
      <p:cxnSp>
        <p:nvCxnSpPr>
          <p:cNvPr id="36" name="Connettore 1 35"/>
          <p:cNvCxnSpPr/>
          <p:nvPr/>
        </p:nvCxnSpPr>
        <p:spPr>
          <a:xfrm flipH="1" flipV="1">
            <a:off x="6290684" y="2404750"/>
            <a:ext cx="0" cy="17561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magine 38"/>
          <p:cNvPicPr>
            <a:picLocks noChangeAspect="1"/>
          </p:cNvPicPr>
          <p:nvPr/>
        </p:nvPicPr>
        <p:blipFill rotWithShape="1">
          <a:blip r:embed="rId14"/>
          <a:srcRect l="22574" t="25558" r="51666" b="30599"/>
          <a:stretch/>
        </p:blipFill>
        <p:spPr>
          <a:xfrm>
            <a:off x="1066479" y="3734562"/>
            <a:ext cx="1573692" cy="15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9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Trasformazioni geometriche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smtClean="0"/>
              <a:t>le operazioni discusse fino adesso modificano l’</a:t>
            </a:r>
            <a:r>
              <a:rPr lang="en-US" b="1" smtClean="0"/>
              <a:t>intensità</a:t>
            </a:r>
            <a:r>
              <a:rPr lang="en-US" smtClean="0"/>
              <a:t> dei pixel</a:t>
            </a:r>
          </a:p>
          <a:p>
            <a:pPr algn="just"/>
            <a:r>
              <a:rPr lang="en-US" smtClean="0"/>
              <a:t>le </a:t>
            </a:r>
            <a:r>
              <a:rPr lang="en-US" b="1" smtClean="0"/>
              <a:t>trasformazioni geometriche</a:t>
            </a:r>
            <a:r>
              <a:rPr lang="en-US" smtClean="0"/>
              <a:t>, invece, modificano la </a:t>
            </a:r>
            <a:r>
              <a:rPr lang="en-US" b="1" smtClean="0"/>
              <a:t>posizione</a:t>
            </a:r>
            <a:r>
              <a:rPr lang="en-US" smtClean="0"/>
              <a:t> dei pixel mantenendo le intensità invariate al fine di:</a:t>
            </a:r>
          </a:p>
          <a:p>
            <a:pPr lvl="1" algn="just"/>
            <a:r>
              <a:rPr lang="en-US" smtClean="0"/>
              <a:t>creare effetti speciali</a:t>
            </a:r>
          </a:p>
          <a:p>
            <a:pPr lvl="1" algn="just"/>
            <a:r>
              <a:rPr lang="en-US" smtClean="0"/>
              <a:t>registrare due immagini della stessa scena acquisite in momenti diversi</a:t>
            </a:r>
          </a:p>
          <a:p>
            <a:pPr lvl="1" algn="just"/>
            <a:r>
              <a:rPr lang="en-US" smtClean="0"/>
              <a:t>registrare due immagini di oggetti leggermente diversi</a:t>
            </a:r>
          </a:p>
          <a:p>
            <a:pPr lvl="1" algn="just"/>
            <a:r>
              <a:rPr lang="en-US" smtClean="0"/>
              <a:t>morphing</a:t>
            </a:r>
          </a:p>
          <a:p>
            <a:pPr lvl="1" algn="just"/>
            <a:r>
              <a:rPr lang="en-US" smtClean="0"/>
              <a:t>….</a:t>
            </a:r>
          </a:p>
        </p:txBody>
      </p:sp>
      <p:pic>
        <p:nvPicPr>
          <p:cNvPr id="4098" name="Picture 2" descr="http://www.graphicsmill.com/docs/gm5/TransformationsDiffere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081" y="3113422"/>
            <a:ext cx="3375805" cy="19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arlab.com/blog/wp-content/uploads/2012/07/geometric-transformations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2" y="3621205"/>
            <a:ext cx="3994308" cy="135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2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Trasformazioni affini</a:t>
            </a: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smtClean="0"/>
                  <a:t>trasformazioni geometriche esprimibili mediante:</a:t>
                </a:r>
              </a:p>
              <a:p>
                <a:pPr marL="623888" lvl="1" indent="-231775">
                  <a:buFont typeface="+mj-lt"/>
                  <a:buAutoNum type="arabicPeriod"/>
                </a:pPr>
                <a:r>
                  <a:rPr lang="it-IT" smtClean="0"/>
                  <a:t>moltiplicazione per una matrice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mtClean="0"/>
                  <a:t> (</a:t>
                </a:r>
                <a:r>
                  <a:rPr lang="it-IT" b="1" i="1" smtClean="0"/>
                  <a:t>trasformazione lineare</a:t>
                </a:r>
                <a:r>
                  <a:rPr lang="it-IT" smtClean="0"/>
                  <a:t>) </a:t>
                </a:r>
                <a:r>
                  <a:rPr lang="it-IT" u="sng" smtClean="0"/>
                  <a:t>seguita da</a:t>
                </a:r>
              </a:p>
              <a:p>
                <a:pPr marL="623888" lvl="1" indent="-231775">
                  <a:buFont typeface="+mj-lt"/>
                  <a:buAutoNum type="arabicPeriod"/>
                </a:pPr>
                <a:r>
                  <a:rPr lang="it-IT" smtClean="0"/>
                  <a:t>somma con un vettore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smtClean="0"/>
                  <a:t> (</a:t>
                </a:r>
                <a:r>
                  <a:rPr lang="it-IT" b="1" i="1" smtClean="0"/>
                  <a:t>traslazione</a:t>
                </a:r>
                <a:r>
                  <a:rPr lang="it-IT" smtClean="0"/>
                  <a:t>)</a:t>
                </a:r>
                <a:endParaRPr lang="it-IT"/>
              </a:p>
            </p:txBody>
          </p:sp>
        </mc:Choice>
        <mc:Fallback xmlns=""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427" t="-6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030082" y="2158508"/>
                <a:ext cx="2581156" cy="531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82" y="2158508"/>
                <a:ext cx="2581156" cy="531492"/>
              </a:xfrm>
              <a:prstGeom prst="rect">
                <a:avLst/>
              </a:prstGeom>
              <a:blipFill rotWithShape="0"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1030082" y="4386638"/>
                <a:ext cx="230729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,1)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82" y="4386638"/>
                <a:ext cx="2307298" cy="281937"/>
              </a:xfrm>
              <a:prstGeom prst="rect">
                <a:avLst/>
              </a:prstGeom>
              <a:blipFill rotWithShape="0">
                <a:blip r:embed="rId4"/>
                <a:stretch>
                  <a:fillRect l="-2116" t="-6522" r="-3439" b="-369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886359" y="2864945"/>
                <a:ext cx="5493299" cy="8469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59" y="2864945"/>
                <a:ext cx="5493299" cy="8469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arrotondato 7"/>
          <p:cNvSpPr/>
          <p:nvPr/>
        </p:nvSpPr>
        <p:spPr>
          <a:xfrm>
            <a:off x="4213561" y="2989655"/>
            <a:ext cx="1656000" cy="609168"/>
          </a:xfrm>
          <a:prstGeom prst="roundRect">
            <a:avLst/>
          </a:prstGeom>
          <a:solidFill>
            <a:schemeClr val="accent1">
              <a:alpha val="8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Connettore 2 8"/>
          <p:cNvCxnSpPr>
            <a:stCxn id="10" idx="2"/>
          </p:cNvCxnSpPr>
          <p:nvPr/>
        </p:nvCxnSpPr>
        <p:spPr>
          <a:xfrm>
            <a:off x="5037907" y="2597980"/>
            <a:ext cx="0" cy="391675"/>
          </a:xfrm>
          <a:prstGeom prst="straightConnector1">
            <a:avLst/>
          </a:prstGeom>
          <a:ln w="3175" cap="flat">
            <a:solidFill>
              <a:srgbClr val="00206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4084656" y="2290203"/>
                <a:ext cx="1906501" cy="307777"/>
              </a:xfrm>
              <a:prstGeom prst="rect">
                <a:avLst/>
              </a:prstGeom>
              <a:solidFill>
                <a:schemeClr val="bg1">
                  <a:alpha val="48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sz="1400" smtClean="0">
                    <a:solidFill>
                      <a:srgbClr val="002060"/>
                    </a:solidFill>
                    <a:latin typeface="Calibri Light" panose="020F0302020204030204" pitchFamily="34" charset="0"/>
                  </a:rPr>
                  <a:t>trasformazione affine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sz="1400" smtClean="0">
                    <a:solidFill>
                      <a:srgbClr val="002060"/>
                    </a:solidFill>
                    <a:latin typeface="Calibri Light" panose="020F0302020204030204" pitchFamily="34" charset="0"/>
                  </a:rPr>
                  <a:t> </a:t>
                </a:r>
                <a:endParaRPr lang="it-IT" sz="1400">
                  <a:solidFill>
                    <a:srgbClr val="002060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656" y="2290203"/>
                <a:ext cx="1906501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635" t="-1923" b="-17308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Theory of Warp Aff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48" y="3926494"/>
            <a:ext cx="28575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8"/>
          <a:srcRect r="54464"/>
          <a:stretch/>
        </p:blipFill>
        <p:spPr>
          <a:xfrm>
            <a:off x="7292790" y="1931129"/>
            <a:ext cx="1514033" cy="1517742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8"/>
          <a:srcRect l="53731"/>
          <a:stretch/>
        </p:blipFill>
        <p:spPr>
          <a:xfrm>
            <a:off x="7311437" y="3519179"/>
            <a:ext cx="1527010" cy="1506492"/>
          </a:xfrm>
          <a:prstGeom prst="rect">
            <a:avLst/>
          </a:prstGeom>
        </p:spPr>
      </p:pic>
      <p:sp>
        <p:nvSpPr>
          <p:cNvPr id="16" name="Freccia in giù 15"/>
          <p:cNvSpPr/>
          <p:nvPr/>
        </p:nvSpPr>
        <p:spPr>
          <a:xfrm>
            <a:off x="7897406" y="3288426"/>
            <a:ext cx="304800" cy="417165"/>
          </a:xfrm>
          <a:prstGeom prst="down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arrotondato 18"/>
          <p:cNvSpPr/>
          <p:nvPr/>
        </p:nvSpPr>
        <p:spPr>
          <a:xfrm>
            <a:off x="1644429" y="2983842"/>
            <a:ext cx="1138596" cy="609168"/>
          </a:xfrm>
          <a:prstGeom prst="roundRect">
            <a:avLst/>
          </a:prstGeom>
          <a:solidFill>
            <a:schemeClr val="accent1">
              <a:alpha val="8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1144473" y="3763647"/>
            <a:ext cx="2138508" cy="307777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it-IT" sz="1400" smtClean="0">
                <a:solidFill>
                  <a:srgbClr val="002060"/>
                </a:solidFill>
                <a:latin typeface="Calibri Light" panose="020F0302020204030204" pitchFamily="34" charset="0"/>
              </a:rPr>
              <a:t>codifica rotazioni e scaling</a:t>
            </a:r>
            <a:endParaRPr lang="it-IT" sz="1400">
              <a:solidFill>
                <a:srgbClr val="00206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1" name="Connettore 2 20"/>
          <p:cNvCxnSpPr>
            <a:stCxn id="20" idx="0"/>
            <a:endCxn id="19" idx="2"/>
          </p:cNvCxnSpPr>
          <p:nvPr/>
        </p:nvCxnSpPr>
        <p:spPr>
          <a:xfrm flipV="1">
            <a:off x="2213727" y="3593010"/>
            <a:ext cx="0" cy="170637"/>
          </a:xfrm>
          <a:prstGeom prst="straightConnector1">
            <a:avLst/>
          </a:prstGeom>
          <a:ln w="3175" cap="flat">
            <a:solidFill>
              <a:srgbClr val="002060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64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4000" b="1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Compressione e formati di immagine</a:t>
            </a: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smtClean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20" name="Connettore 1 19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24" name="Titolo 23"/>
          <p:cNvSpPr txBox="1">
            <a:spLocks/>
          </p:cNvSpPr>
          <p:nvPr/>
        </p:nvSpPr>
        <p:spPr>
          <a:xfrm>
            <a:off x="645033" y="5394346"/>
            <a:ext cx="433814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smtClean="0">
                <a:solidFill>
                  <a:schemeClr val="accent1">
                    <a:lumMod val="50000"/>
                  </a:schemeClr>
                </a:solidFill>
                <a:latin typeface="Trebuchet MS" pitchFamily="34" charset="0"/>
              </a:rPr>
              <a:t>EIID – Fondamenti di immagini digitali</a:t>
            </a:r>
            <a:endParaRPr lang="it-IT" sz="1200">
              <a:solidFill>
                <a:schemeClr val="accent1">
                  <a:lumMod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just"/>
            <a:r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46/52</a:t>
            </a:r>
            <a:endParaRPr lang="en-US" sz="1400">
              <a:solidFill>
                <a:srgbClr val="085091"/>
              </a:solidFill>
              <a:latin typeface="Trebuchet MS" pitchFamily="34" charset="0"/>
            </a:endParaRPr>
          </a:p>
        </p:txBody>
      </p:sp>
      <p:pic>
        <p:nvPicPr>
          <p:cNvPr id="4098" name="Picture 2" descr="http://img.wikinut.com/img/315cx1vma_zt8e0-/jpeg/700x1000/Graphic-file-formats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527297"/>
            <a:ext cx="27241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3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La compressione di immagini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156382" y="731522"/>
            <a:ext cx="8785099" cy="4445959"/>
          </a:xfrm>
        </p:spPr>
        <p:txBody>
          <a:bodyPr anchor="t" anchorCtr="0"/>
          <a:lstStyle/>
          <a:p>
            <a:pPr algn="just"/>
            <a:r>
              <a:rPr lang="it-IT" spc="-30" smtClean="0"/>
              <a:t>ogni algoritmo di </a:t>
            </a:r>
            <a:r>
              <a:rPr lang="it-IT" spc="-30"/>
              <a:t>compressione deve essere </a:t>
            </a:r>
            <a:r>
              <a:rPr lang="it-IT" b="1" spc="-30" smtClean="0"/>
              <a:t>invertibile</a:t>
            </a:r>
            <a:endParaRPr lang="it-IT" b="1" spc="-30"/>
          </a:p>
          <a:p>
            <a:pPr algn="just"/>
            <a:r>
              <a:rPr lang="it-IT" smtClean="0"/>
              <a:t>due modalità:</a:t>
            </a:r>
            <a:endParaRPr lang="it-IT"/>
          </a:p>
          <a:p>
            <a:pPr lvl="1" algn="just"/>
            <a:r>
              <a:rPr lang="it-IT" b="1" smtClean="0"/>
              <a:t>lossless</a:t>
            </a:r>
            <a:r>
              <a:rPr lang="it-IT"/>
              <a:t>, senza perdita di </a:t>
            </a:r>
            <a:r>
              <a:rPr lang="it-IT" smtClean="0"/>
              <a:t>informazione (immagine identica all’originale)</a:t>
            </a:r>
            <a:endParaRPr lang="it-IT"/>
          </a:p>
          <a:p>
            <a:pPr lvl="1" algn="just"/>
            <a:r>
              <a:rPr lang="it-IT" b="1"/>
              <a:t>lossy</a:t>
            </a:r>
            <a:r>
              <a:rPr lang="it-IT"/>
              <a:t>, con perdita di informazione - ovvero di </a:t>
            </a:r>
            <a:r>
              <a:rPr lang="it-IT" smtClean="0"/>
              <a:t>qualità</a:t>
            </a:r>
            <a:endParaRPr lang="it-IT"/>
          </a:p>
          <a:p>
            <a:pPr algn="just"/>
            <a:endParaRPr lang="it-IT" smtClean="0"/>
          </a:p>
          <a:p>
            <a:pPr algn="just"/>
            <a:endParaRPr lang="it-IT"/>
          </a:p>
          <a:p>
            <a:pPr algn="just"/>
            <a:endParaRPr lang="it-IT" smtClean="0"/>
          </a:p>
          <a:p>
            <a:pPr algn="just">
              <a:spcBef>
                <a:spcPts val="3000"/>
              </a:spcBef>
            </a:pPr>
            <a:r>
              <a:rPr lang="it-IT" smtClean="0"/>
              <a:t>alcuni algoritmi:</a:t>
            </a:r>
          </a:p>
          <a:p>
            <a:pPr lvl="1" algn="just"/>
            <a:r>
              <a:rPr lang="it-IT" smtClean="0"/>
              <a:t>Run-Length Encoding (</a:t>
            </a:r>
            <a:r>
              <a:rPr lang="it-IT" b="1" smtClean="0"/>
              <a:t>RLE</a:t>
            </a:r>
            <a:r>
              <a:rPr lang="it-IT" smtClean="0"/>
              <a:t>): simboli = </a:t>
            </a:r>
            <a:r>
              <a:rPr lang="it-IT" smtClean="0">
                <a:sym typeface="Symbol" panose="05050102010706020507" pitchFamily="18" charset="2"/>
              </a:rPr>
              <a:t></a:t>
            </a:r>
            <a:r>
              <a:rPr lang="it-IT" smtClean="0"/>
              <a:t> 1 simbolo</a:t>
            </a:r>
          </a:p>
          <a:p>
            <a:pPr lvl="1" algn="just"/>
            <a:r>
              <a:rPr lang="it-IT" spc="-30" smtClean="0"/>
              <a:t>ricorsivi/frattali: suddivisione ricorsiva in aree omogenee</a:t>
            </a:r>
          </a:p>
          <a:p>
            <a:pPr lvl="1" algn="just"/>
            <a:r>
              <a:rPr lang="it-IT" smtClean="0"/>
              <a:t>codifica di </a:t>
            </a:r>
            <a:r>
              <a:rPr lang="it-IT" b="1" smtClean="0"/>
              <a:t>Huffman</a:t>
            </a:r>
            <a:r>
              <a:rPr lang="it-IT" smtClean="0"/>
              <a:t>: </a:t>
            </a:r>
            <a:r>
              <a:rPr lang="it-IT"/>
              <a:t>basato sulla probabilità delle ricorrenze dei </a:t>
            </a:r>
            <a:r>
              <a:rPr lang="it-IT" smtClean="0"/>
              <a:t>simboli nell’immagine</a:t>
            </a:r>
          </a:p>
          <a:p>
            <a:pPr lvl="1" algn="just"/>
            <a:r>
              <a:rPr lang="it-IT"/>
              <a:t>Lempel Zev </a:t>
            </a:r>
            <a:r>
              <a:rPr lang="it-IT" smtClean="0"/>
              <a:t>Welch (</a:t>
            </a:r>
            <a:r>
              <a:rPr lang="it-IT" b="1" smtClean="0"/>
              <a:t>LZW</a:t>
            </a:r>
            <a:r>
              <a:rPr lang="it-IT" smtClean="0"/>
              <a:t>): applicabile a qualsiasi dato</a:t>
            </a:r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6" b="32283"/>
          <a:stretch/>
        </p:blipFill>
        <p:spPr>
          <a:xfrm>
            <a:off x="809625" y="2190750"/>
            <a:ext cx="45910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7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 formati di immagine: JPEG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/>
              <a:t>Joint Photographic Expert </a:t>
            </a:r>
            <a:r>
              <a:rPr lang="it-IT" smtClean="0"/>
              <a:t>Group (JPG o JPEG) è </a:t>
            </a:r>
            <a:r>
              <a:rPr lang="it-IT"/>
              <a:t>il formato più usato per le </a:t>
            </a:r>
            <a:r>
              <a:rPr lang="it-IT" b="1"/>
              <a:t>immagini di tipo fotografico</a:t>
            </a:r>
            <a:r>
              <a:rPr lang="it-IT"/>
              <a:t> in </a:t>
            </a:r>
            <a:r>
              <a:rPr lang="it-IT" smtClean="0"/>
              <a:t>rete</a:t>
            </a:r>
            <a:endParaRPr lang="it-IT"/>
          </a:p>
          <a:p>
            <a:r>
              <a:rPr lang="it-IT" smtClean="0"/>
              <a:t>codifica diretta TrueColor </a:t>
            </a:r>
            <a:r>
              <a:rPr lang="it-IT" b="1" smtClean="0"/>
              <a:t>24 bit</a:t>
            </a:r>
            <a:r>
              <a:rPr lang="it-IT" smtClean="0"/>
              <a:t> / </a:t>
            </a:r>
            <a:r>
              <a:rPr lang="it-IT" b="1" smtClean="0"/>
              <a:t>8</a:t>
            </a:r>
            <a:r>
              <a:rPr lang="it-IT" smtClean="0"/>
              <a:t> bit grayscale</a:t>
            </a:r>
            <a:endParaRPr lang="it-IT" b="1"/>
          </a:p>
          <a:p>
            <a:r>
              <a:rPr lang="it-IT" smtClean="0"/>
              <a:t>livello di compressione </a:t>
            </a:r>
            <a:r>
              <a:rPr lang="it-IT" b="1" smtClean="0"/>
              <a:t>variabile</a:t>
            </a:r>
            <a:r>
              <a:rPr lang="it-IT" smtClean="0"/>
              <a:t> (+ </a:t>
            </a:r>
            <a:r>
              <a:rPr lang="it-IT"/>
              <a:t>compressione = - qualità).</a:t>
            </a:r>
          </a:p>
          <a:p>
            <a:r>
              <a:rPr lang="it-IT"/>
              <a:t>compressione di tipo “lossy” (con perdita di informazione)</a:t>
            </a:r>
          </a:p>
          <a:p>
            <a:r>
              <a:rPr lang="it-IT"/>
              <a:t>non supporta le </a:t>
            </a:r>
            <a:r>
              <a:rPr lang="it-IT" smtClean="0"/>
              <a:t>trasparenze</a:t>
            </a:r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21778" t="50143" r="20017" b="9469"/>
          <a:stretch/>
        </p:blipFill>
        <p:spPr>
          <a:xfrm>
            <a:off x="1741170" y="3083508"/>
            <a:ext cx="5661660" cy="22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Apri</a:t>
            </a:r>
            <a:r>
              <a:rPr lang="en-US" dirty="0" smtClean="0"/>
              <a:t> </a:t>
            </a:r>
            <a:r>
              <a:rPr lang="en-US" dirty="0" err="1" smtClean="0"/>
              <a:t>gli</a:t>
            </a:r>
            <a:r>
              <a:rPr lang="en-US" dirty="0" smtClean="0"/>
              <a:t> </a:t>
            </a:r>
            <a:r>
              <a:rPr lang="en-US" dirty="0" err="1" smtClean="0"/>
              <a:t>occhi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Untitle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382" end="7137.3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847" y="826178"/>
            <a:ext cx="7670307" cy="431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9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 formati di immagine: GIF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3992880" y="731522"/>
            <a:ext cx="4948601" cy="4445959"/>
          </a:xfrm>
        </p:spPr>
        <p:txBody>
          <a:bodyPr anchor="ctr" anchorCtr="0"/>
          <a:lstStyle/>
          <a:p>
            <a:r>
              <a:rPr lang="it-IT" smtClean="0"/>
              <a:t>Graphics Interchange Format (GIF) è diventato famoso grazie ad Internet</a:t>
            </a:r>
            <a:endParaRPr lang="it-IT"/>
          </a:p>
          <a:p>
            <a:r>
              <a:rPr lang="it-IT" smtClean="0"/>
              <a:t>codifica indicizzata </a:t>
            </a:r>
            <a:r>
              <a:rPr lang="it-IT" b="1" smtClean="0"/>
              <a:t>8</a:t>
            </a:r>
            <a:r>
              <a:rPr lang="it-IT" smtClean="0"/>
              <a:t> bit (</a:t>
            </a:r>
            <a:r>
              <a:rPr lang="it-IT" b="1" smtClean="0"/>
              <a:t>256 colori</a:t>
            </a:r>
            <a:r>
              <a:rPr lang="it-IT" smtClean="0"/>
              <a:t>) con palette personalizzata</a:t>
            </a:r>
            <a:endParaRPr lang="it-IT" b="1"/>
          </a:p>
          <a:p>
            <a:r>
              <a:rPr lang="it-IT" smtClean="0"/>
              <a:t>compressione </a:t>
            </a:r>
            <a:r>
              <a:rPr lang="it-IT"/>
              <a:t>di tipo </a:t>
            </a:r>
            <a:r>
              <a:rPr lang="it-IT" smtClean="0"/>
              <a:t>“lossless” </a:t>
            </a:r>
            <a:r>
              <a:rPr lang="it-IT" b="1" smtClean="0"/>
              <a:t>LZW</a:t>
            </a:r>
          </a:p>
          <a:p>
            <a:r>
              <a:rPr lang="it-IT" smtClean="0"/>
              <a:t>supporta la trasparenza mediante 1 codice dedicato (= colore "trasparente")</a:t>
            </a:r>
          </a:p>
          <a:p>
            <a:r>
              <a:rPr lang="it-IT" smtClean="0"/>
              <a:t>supporta animazioni</a:t>
            </a:r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2" y="1067209"/>
            <a:ext cx="4415618" cy="37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2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 formati di immagine: BMP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mtClean="0"/>
              <a:t>è </a:t>
            </a:r>
            <a:r>
              <a:rPr lang="it-IT"/>
              <a:t>il formato bitmap di </a:t>
            </a:r>
            <a:r>
              <a:rPr lang="it-IT" smtClean="0"/>
              <a:t>Windows</a:t>
            </a:r>
            <a:endParaRPr lang="it-IT"/>
          </a:p>
          <a:p>
            <a:r>
              <a:rPr lang="pt-BR" smtClean="0"/>
              <a:t>codifica indicizzata con palette a 1</a:t>
            </a:r>
            <a:r>
              <a:rPr lang="pt-BR"/>
              <a:t>, 4, 8, 16, 24 o </a:t>
            </a:r>
            <a:r>
              <a:rPr lang="pt-BR" smtClean="0"/>
              <a:t>32 bit </a:t>
            </a:r>
          </a:p>
          <a:p>
            <a:r>
              <a:rPr lang="it-IT" smtClean="0"/>
              <a:t>compressione lossless </a:t>
            </a:r>
            <a:r>
              <a:rPr lang="it-IT" b="1"/>
              <a:t>RLE</a:t>
            </a:r>
            <a:r>
              <a:rPr lang="it-IT"/>
              <a:t> (opzionale)</a:t>
            </a:r>
          </a:p>
          <a:p>
            <a:r>
              <a:rPr lang="it-IT"/>
              <a:t>non supporta le trasparenze</a:t>
            </a:r>
          </a:p>
          <a:p>
            <a:r>
              <a:rPr lang="it-IT"/>
              <a:t>non supporta animazioni</a:t>
            </a:r>
          </a:p>
          <a:p>
            <a:r>
              <a:rPr lang="it-IT"/>
              <a:t>non compatibile con i browser</a:t>
            </a:r>
          </a:p>
        </p:txBody>
      </p:sp>
    </p:spTree>
    <p:extLst>
      <p:ext uri="{BB962C8B-B14F-4D97-AF65-F5344CB8AC3E}">
        <p14:creationId xmlns:p14="http://schemas.microsoft.com/office/powerpoint/2010/main" val="172960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 formati di immagine: </a:t>
            </a:r>
            <a:r>
              <a:rPr lang="it-IT" smtClean="0"/>
              <a:t>PNG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4297680" y="731522"/>
            <a:ext cx="4643801" cy="4445959"/>
          </a:xfrm>
        </p:spPr>
        <p:txBody>
          <a:bodyPr anchor="ctr" anchorCtr="0"/>
          <a:lstStyle/>
          <a:p>
            <a:r>
              <a:rPr lang="it-IT" smtClean="0"/>
              <a:t>Portable Network Graphics (PNG) è il formato lossless più utilizzato su Internet</a:t>
            </a:r>
            <a:endParaRPr lang="it-IT"/>
          </a:p>
          <a:p>
            <a:r>
              <a:rPr lang="it-IT" spc="-40" smtClean="0"/>
              <a:t>supporta entrambe codifiche dirette RGB[a] (24/32 bit) e con palette (24/32 bit) </a:t>
            </a:r>
          </a:p>
          <a:p>
            <a:r>
              <a:rPr lang="it-IT" spc="-50" smtClean="0"/>
              <a:t>supporta immagini </a:t>
            </a:r>
            <a:r>
              <a:rPr lang="it-IT" b="1" spc="-50" smtClean="0"/>
              <a:t>grayscale</a:t>
            </a:r>
            <a:r>
              <a:rPr lang="it-IT" spc="-50" smtClean="0"/>
              <a:t> ad 8 e 16 bit</a:t>
            </a:r>
            <a:endParaRPr lang="it-IT" spc="-50"/>
          </a:p>
          <a:p>
            <a:r>
              <a:rPr lang="it-IT"/>
              <a:t>compressione </a:t>
            </a:r>
            <a:r>
              <a:rPr lang="it-IT" smtClean="0"/>
              <a:t>lossless </a:t>
            </a:r>
            <a:r>
              <a:rPr lang="it-IT"/>
              <a:t>migliore rispetto a LZW</a:t>
            </a:r>
          </a:p>
          <a:p>
            <a:r>
              <a:rPr lang="it-IT" smtClean="0"/>
              <a:t>non </a:t>
            </a:r>
            <a:r>
              <a:rPr lang="it-IT"/>
              <a:t>supporta </a:t>
            </a:r>
            <a:r>
              <a:rPr lang="it-IT" smtClean="0"/>
              <a:t>animazioni</a:t>
            </a:r>
            <a:endParaRPr lang="it-IT"/>
          </a:p>
        </p:txBody>
      </p:sp>
      <p:pic>
        <p:nvPicPr>
          <p:cNvPr id="18434" name="Picture 2" descr="http://upload.wikimedia.org/wikipedia/commons/9/9a/PNG_transparency_demonstration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62" y="1544478"/>
            <a:ext cx="3711576" cy="278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4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 formati di immagine: </a:t>
            </a:r>
            <a:r>
              <a:rPr lang="it-IT" smtClean="0"/>
              <a:t>TIFF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4297680" y="731522"/>
            <a:ext cx="4643801" cy="4445959"/>
          </a:xfrm>
        </p:spPr>
        <p:txBody>
          <a:bodyPr anchor="ctr" anchorCtr="0"/>
          <a:lstStyle/>
          <a:p>
            <a:pPr algn="just"/>
            <a:r>
              <a:rPr lang="it-IT" smtClean="0"/>
              <a:t>Tagged Image File Format (TIFF) è uno dei formati più </a:t>
            </a:r>
            <a:r>
              <a:rPr lang="it-IT" b="1" smtClean="0"/>
              <a:t>flessibili</a:t>
            </a:r>
            <a:r>
              <a:rPr lang="it-IT" smtClean="0"/>
              <a:t> ed è ampiamente utilizzato in </a:t>
            </a:r>
            <a:r>
              <a:rPr lang="it-IT" b="1" smtClean="0"/>
              <a:t>fotografia</a:t>
            </a:r>
            <a:r>
              <a:rPr lang="it-IT" smtClean="0"/>
              <a:t> e </a:t>
            </a:r>
            <a:r>
              <a:rPr lang="it-IT" b="1" smtClean="0"/>
              <a:t>microscopia</a:t>
            </a:r>
            <a:endParaRPr lang="it-IT" b="1"/>
          </a:p>
          <a:p>
            <a:pPr algn="just"/>
            <a:r>
              <a:rPr lang="it-IT" spc="-40" smtClean="0"/>
              <a:t>permette di utilizzare diversi spazi di colore combinati con elevate profondità di bit (grayscale 8/16/32 bit, RGB 24/48 bit, CMYK 24/32/48 bit)</a:t>
            </a:r>
          </a:p>
          <a:p>
            <a:pPr algn="just"/>
            <a:r>
              <a:rPr lang="it-IT" spc="-50" smtClean="0"/>
              <a:t>diversi tipi di compressione (lossless LZW e ZIP, lossy JPEG)</a:t>
            </a:r>
            <a:endParaRPr lang="it-IT" spc="-50"/>
          </a:p>
          <a:p>
            <a:pPr algn="just"/>
            <a:r>
              <a:rPr lang="it-IT" smtClean="0"/>
              <a:t>supporta </a:t>
            </a:r>
            <a:r>
              <a:rPr lang="it-IT" b="1" smtClean="0"/>
              <a:t>tiling</a:t>
            </a:r>
            <a:endParaRPr lang="it-IT" b="1"/>
          </a:p>
          <a:p>
            <a:pPr algn="just"/>
            <a:r>
              <a:rPr lang="it-IT" smtClean="0"/>
              <a:t>supporta </a:t>
            </a:r>
            <a:r>
              <a:rPr lang="it-IT" b="1" smtClean="0"/>
              <a:t>3D</a:t>
            </a:r>
            <a:endParaRPr lang="it-IT" b="1"/>
          </a:p>
        </p:txBody>
      </p:sp>
      <p:pic>
        <p:nvPicPr>
          <p:cNvPr id="6" name="Segnaposto contenut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3" y="1066459"/>
            <a:ext cx="3775538" cy="37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Immagini da raggi gamma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4442254" y="731522"/>
            <a:ext cx="4499228" cy="4445959"/>
          </a:xfrm>
        </p:spPr>
        <p:txBody>
          <a:bodyPr/>
          <a:lstStyle/>
          <a:p>
            <a:pPr algn="just"/>
            <a:r>
              <a:rPr lang="it-IT" smtClean="0"/>
              <a:t>gli </a:t>
            </a:r>
            <a:r>
              <a:rPr lang="it-IT" dirty="0"/>
              <a:t>usi principali </a:t>
            </a:r>
            <a:r>
              <a:rPr lang="it-IT" dirty="0" smtClean="0"/>
              <a:t>delle immagini basate </a:t>
            </a:r>
            <a:r>
              <a:rPr lang="it-IT" dirty="0"/>
              <a:t>su raggi gamma </a:t>
            </a:r>
            <a:r>
              <a:rPr lang="it-IT" dirty="0" smtClean="0"/>
              <a:t>sono:</a:t>
            </a:r>
          </a:p>
          <a:p>
            <a:pPr lvl="1" algn="just">
              <a:spcBef>
                <a:spcPts val="1200"/>
              </a:spcBef>
            </a:pPr>
            <a:r>
              <a:rPr lang="it-IT" b="1" smtClean="0"/>
              <a:t>medicina nucleare </a:t>
            </a:r>
            <a:r>
              <a:rPr lang="it-IT" smtClean="0"/>
              <a:t>(scintigrafia)</a:t>
            </a:r>
            <a:endParaRPr lang="it-IT" b="1" dirty="0" smtClean="0"/>
          </a:p>
          <a:p>
            <a:pPr lvl="1" algn="just"/>
            <a:r>
              <a:rPr lang="it-IT" dirty="0" smtClean="0"/>
              <a:t>osservazioni </a:t>
            </a:r>
            <a:r>
              <a:rPr lang="it-IT" b="1" dirty="0"/>
              <a:t>astronomiche</a:t>
            </a:r>
          </a:p>
          <a:p>
            <a:pPr algn="just"/>
            <a:endParaRPr lang="it-IT" dirty="0" smtClean="0"/>
          </a:p>
          <a:p>
            <a:pPr algn="just"/>
            <a:r>
              <a:rPr lang="it-IT" smtClean="0"/>
              <a:t>in </a:t>
            </a:r>
            <a:r>
              <a:rPr lang="it-IT" dirty="0"/>
              <a:t>medicina nucleare, un </a:t>
            </a:r>
            <a:r>
              <a:rPr lang="it-IT" dirty="0" smtClean="0"/>
              <a:t>isotopo radioattivo </a:t>
            </a:r>
            <a:r>
              <a:rPr lang="it-IT" dirty="0"/>
              <a:t>viene iniettato </a:t>
            </a:r>
            <a:r>
              <a:rPr lang="it-IT" smtClean="0"/>
              <a:t>al paziente</a:t>
            </a:r>
          </a:p>
          <a:p>
            <a:pPr lvl="1" algn="just"/>
            <a:r>
              <a:rPr lang="it-IT" smtClean="0"/>
              <a:t>l'isotopo </a:t>
            </a:r>
            <a:r>
              <a:rPr lang="it-IT" dirty="0" smtClean="0"/>
              <a:t>emette </a:t>
            </a:r>
            <a:r>
              <a:rPr lang="it-IT" dirty="0"/>
              <a:t>raggi gamma </a:t>
            </a:r>
            <a:r>
              <a:rPr lang="it-IT" dirty="0" smtClean="0"/>
              <a:t>mentre decade</a:t>
            </a:r>
            <a:endParaRPr lang="it-IT" dirty="0"/>
          </a:p>
          <a:p>
            <a:pPr algn="just"/>
            <a:endParaRPr lang="it-IT" dirty="0" smtClean="0"/>
          </a:p>
          <a:p>
            <a:pPr algn="just"/>
            <a:r>
              <a:rPr lang="it-IT" smtClean="0"/>
              <a:t>le immagini </a:t>
            </a:r>
            <a:r>
              <a:rPr lang="it-IT" dirty="0"/>
              <a:t>sono </a:t>
            </a:r>
            <a:r>
              <a:rPr lang="it-IT" smtClean="0"/>
              <a:t>prodotte dai </a:t>
            </a:r>
            <a:r>
              <a:rPr lang="it-IT" b="1" dirty="0" smtClean="0"/>
              <a:t>rilevatori </a:t>
            </a:r>
            <a:r>
              <a:rPr lang="it-IT" b="1" dirty="0"/>
              <a:t>di raggi gamma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lum bright="20000" contrast="20000"/>
          </a:blip>
          <a:stretch>
            <a:fillRect/>
          </a:stretch>
        </p:blipFill>
        <p:spPr>
          <a:xfrm>
            <a:off x="324083" y="689335"/>
            <a:ext cx="3046501" cy="453033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727" y="3138616"/>
            <a:ext cx="1937811" cy="1933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836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Immagini da raggi X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4009768" y="731522"/>
            <a:ext cx="4931713" cy="4445959"/>
          </a:xfrm>
        </p:spPr>
        <p:txBody>
          <a:bodyPr anchor="ctr" anchorCtr="0"/>
          <a:lstStyle/>
          <a:p>
            <a:pPr algn="just"/>
            <a:r>
              <a:rPr lang="it-IT" smtClean="0"/>
              <a:t>i </a:t>
            </a:r>
            <a:r>
              <a:rPr lang="it-IT"/>
              <a:t>raggi X sono tra le </a:t>
            </a:r>
            <a:r>
              <a:rPr lang="it-IT" smtClean="0"/>
              <a:t>più antiche </a:t>
            </a:r>
            <a:r>
              <a:rPr lang="it-IT"/>
              <a:t>fonti </a:t>
            </a:r>
            <a:r>
              <a:rPr lang="it-IT" smtClean="0"/>
              <a:t>di radiazioni elettromagnetiche utilizzate </a:t>
            </a:r>
            <a:r>
              <a:rPr lang="it-IT"/>
              <a:t>per le </a:t>
            </a:r>
            <a:r>
              <a:rPr lang="it-IT" smtClean="0"/>
              <a:t>immagini</a:t>
            </a:r>
          </a:p>
          <a:p>
            <a:pPr algn="just"/>
            <a:endParaRPr lang="it-IT"/>
          </a:p>
          <a:p>
            <a:pPr algn="just"/>
            <a:r>
              <a:rPr lang="it-IT" smtClean="0"/>
              <a:t>la formazione dell'immagine deriva dall'</a:t>
            </a:r>
            <a:r>
              <a:rPr lang="it-IT" b="1" smtClean="0"/>
              <a:t>interazione</a:t>
            </a:r>
            <a:r>
              <a:rPr lang="it-IT" smtClean="0"/>
              <a:t> tra un </a:t>
            </a:r>
            <a:r>
              <a:rPr lang="it-IT" b="1" smtClean="0"/>
              <a:t>fascio di fotoni </a:t>
            </a:r>
            <a:r>
              <a:rPr lang="it-IT" smtClean="0"/>
              <a:t>(raggi X) diretti da una </a:t>
            </a:r>
            <a:r>
              <a:rPr lang="it-IT" b="1" smtClean="0"/>
              <a:t>sorgente</a:t>
            </a:r>
            <a:r>
              <a:rPr lang="it-IT" smtClean="0"/>
              <a:t> a un </a:t>
            </a:r>
            <a:r>
              <a:rPr lang="it-IT" b="1" smtClean="0"/>
              <a:t>recettore</a:t>
            </a:r>
            <a:r>
              <a:rPr lang="it-IT" smtClean="0"/>
              <a:t>, e la </a:t>
            </a:r>
            <a:r>
              <a:rPr lang="it-IT" b="1" smtClean="0"/>
              <a:t>materia</a:t>
            </a:r>
            <a:r>
              <a:rPr lang="it-IT" smtClean="0"/>
              <a:t> interposta</a:t>
            </a:r>
            <a:endParaRPr lang="it-IT"/>
          </a:p>
          <a:p>
            <a:endParaRPr lang="it-IT" smtClean="0"/>
          </a:p>
          <a:p>
            <a:pPr algn="just"/>
            <a:r>
              <a:rPr lang="it-IT" smtClean="0"/>
              <a:t>l’uso </a:t>
            </a:r>
            <a:r>
              <a:rPr lang="it-IT"/>
              <a:t>più noto </a:t>
            </a:r>
            <a:r>
              <a:rPr lang="it-IT" smtClean="0"/>
              <a:t>è </a:t>
            </a:r>
            <a:r>
              <a:rPr lang="it-IT"/>
              <a:t>la </a:t>
            </a:r>
            <a:r>
              <a:rPr lang="it-IT" b="1" smtClean="0"/>
              <a:t>diagnostica medica</a:t>
            </a:r>
            <a:r>
              <a:rPr lang="it-IT"/>
              <a:t>, ma </a:t>
            </a:r>
            <a:r>
              <a:rPr lang="it-IT" smtClean="0"/>
              <a:t>sono ampiamente utilizzati anche </a:t>
            </a:r>
            <a:r>
              <a:rPr lang="it-IT"/>
              <a:t>nel </a:t>
            </a:r>
            <a:r>
              <a:rPr lang="it-IT" smtClean="0"/>
              <a:t>settore industriale </a:t>
            </a:r>
            <a:r>
              <a:rPr lang="it-IT"/>
              <a:t>e in </a:t>
            </a:r>
            <a:r>
              <a:rPr lang="it-IT" smtClean="0"/>
              <a:t>altri settori</a:t>
            </a:r>
            <a:endParaRPr lang="it-IT"/>
          </a:p>
        </p:txBody>
      </p:sp>
      <p:pic>
        <p:nvPicPr>
          <p:cNvPr id="1026" name="Picture 2" descr="http://www.maedica.it/1/images/280_0_2611348_191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50" y="996048"/>
            <a:ext cx="26670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94" y="2844117"/>
            <a:ext cx="2755331" cy="221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Immagini nell’ultravioletto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it-IT" dirty="0"/>
              <a:t>Le applicazioni di immagini basate su raggi ultravioletti </a:t>
            </a:r>
            <a:r>
              <a:rPr lang="it-IT" dirty="0" smtClean="0"/>
              <a:t>sono molteplici</a:t>
            </a:r>
            <a:r>
              <a:rPr lang="it-IT" dirty="0"/>
              <a:t>: </a:t>
            </a:r>
            <a:r>
              <a:rPr lang="it-IT" dirty="0" smtClean="0"/>
              <a:t>l'ispezione </a:t>
            </a:r>
            <a:r>
              <a:rPr lang="it-IT" dirty="0"/>
              <a:t>industriale, </a:t>
            </a:r>
            <a:r>
              <a:rPr lang="it-IT" dirty="0" smtClean="0"/>
              <a:t>microscopi, i </a:t>
            </a:r>
            <a:r>
              <a:rPr lang="it-IT" dirty="0"/>
              <a:t>laser, </a:t>
            </a:r>
            <a:r>
              <a:rPr lang="it-IT" dirty="0" err="1"/>
              <a:t>imaging</a:t>
            </a:r>
            <a:r>
              <a:rPr lang="it-IT" dirty="0"/>
              <a:t> biologico, e osservazioni astronomiche.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921294" y="2082845"/>
            <a:ext cx="7301413" cy="3105478"/>
            <a:chOff x="998220" y="2082845"/>
            <a:chExt cx="7301413" cy="3105478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2">
              <a:lum bright="40000" contrast="40000"/>
            </a:blip>
            <a:stretch>
              <a:fillRect/>
            </a:stretch>
          </p:blipFill>
          <p:spPr>
            <a:xfrm>
              <a:off x="998220" y="2082845"/>
              <a:ext cx="3324282" cy="2407430"/>
            </a:xfrm>
            <a:prstGeom prst="rect">
              <a:avLst/>
            </a:prstGeom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480" y="2082845"/>
              <a:ext cx="3179153" cy="2345423"/>
            </a:xfrm>
            <a:prstGeom prst="rect">
              <a:avLst/>
            </a:prstGeom>
          </p:spPr>
        </p:pic>
        <p:sp>
          <p:nvSpPr>
            <p:cNvPr id="6" name="Ritaglia singolo angolo rettangolo 108"/>
            <p:cNvSpPr/>
            <p:nvPr/>
          </p:nvSpPr>
          <p:spPr>
            <a:xfrm>
              <a:off x="998220" y="4490275"/>
              <a:ext cx="3253740" cy="698048"/>
            </a:xfrm>
            <a:prstGeom prst="snip1Rect">
              <a:avLst>
                <a:gd name="adj" fmla="val 0"/>
              </a:avLst>
            </a:prstGeom>
            <a:solidFill>
              <a:schemeClr val="bg1">
                <a:alpha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lnSpc>
                  <a:spcPts val="1600"/>
                </a:lnSpc>
                <a:spcAft>
                  <a:spcPts val="600"/>
                </a:spcAft>
              </a:pPr>
              <a:r>
                <a:rPr lang="it-IT" sz="1400">
                  <a:solidFill>
                    <a:schemeClr val="tx1"/>
                  </a:solidFill>
                  <a:latin typeface="Calibri Light" panose="020F0302020204030204" pitchFamily="34" charset="0"/>
                </a:rPr>
                <a:t>Intensità di emissione </a:t>
              </a:r>
              <a:r>
                <a:rPr lang="it-IT" sz="140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di autofluorescenza </a:t>
              </a:r>
              <a:r>
                <a:rPr lang="it-IT" sz="1400">
                  <a:solidFill>
                    <a:schemeClr val="tx1"/>
                  </a:solidFill>
                  <a:latin typeface="Calibri Light" panose="020F0302020204030204" pitchFamily="34" charset="0"/>
                </a:rPr>
                <a:t>da una </a:t>
              </a:r>
              <a:r>
                <a:rPr lang="it-IT" sz="140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sottile sezione </a:t>
              </a:r>
              <a:r>
                <a:rPr lang="it-IT" sz="1400">
                  <a:solidFill>
                    <a:schemeClr val="tx1"/>
                  </a:solidFill>
                  <a:latin typeface="Calibri Light" panose="020F0302020204030204" pitchFamily="34" charset="0"/>
                </a:rPr>
                <a:t>di felce</a:t>
              </a:r>
              <a:endParaRPr lang="en-US" sz="140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" name="Ritaglia singolo angolo rettangolo 108"/>
            <p:cNvSpPr/>
            <p:nvPr/>
          </p:nvSpPr>
          <p:spPr>
            <a:xfrm>
              <a:off x="5120480" y="4490275"/>
              <a:ext cx="3179153" cy="698048"/>
            </a:xfrm>
            <a:prstGeom prst="snip1Rect">
              <a:avLst>
                <a:gd name="adj" fmla="val 0"/>
              </a:avLst>
            </a:prstGeom>
            <a:solidFill>
              <a:schemeClr val="bg1">
                <a:alpha val="2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>
                <a:lnSpc>
                  <a:spcPts val="1600"/>
                </a:lnSpc>
                <a:spcAft>
                  <a:spcPts val="600"/>
                </a:spcAft>
              </a:pPr>
              <a:r>
                <a:rPr lang="it-IT" sz="1400">
                  <a:solidFill>
                    <a:schemeClr val="tx1"/>
                  </a:solidFill>
                  <a:latin typeface="Calibri Light" panose="020F0302020204030204" pitchFamily="34" charset="0"/>
                </a:rPr>
                <a:t>Polvere e gas generati </a:t>
              </a:r>
              <a:r>
                <a:rPr lang="it-IT" sz="140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dal ghiaccio </a:t>
              </a:r>
              <a:r>
                <a:rPr lang="it-IT" sz="1400">
                  <a:solidFill>
                    <a:schemeClr val="tx1"/>
                  </a:solidFill>
                  <a:latin typeface="Calibri Light" panose="020F0302020204030204" pitchFamily="34" charset="0"/>
                </a:rPr>
                <a:t>vaporizzato di </a:t>
              </a:r>
              <a:r>
                <a:rPr lang="it-IT" sz="140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una cometa</a:t>
              </a:r>
              <a:endParaRPr lang="en-US" sz="140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55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Immagini nell’infrarosso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5006340" y="731522"/>
            <a:ext cx="3935141" cy="4445959"/>
          </a:xfrm>
        </p:spPr>
        <p:txBody>
          <a:bodyPr anchor="ctr" anchorCtr="0"/>
          <a:lstStyle/>
          <a:p>
            <a:pPr algn="just"/>
            <a:r>
              <a:rPr lang="it-IT"/>
              <a:t>La banda dell'infrarosso è spesso usata in combinazione </a:t>
            </a:r>
            <a:r>
              <a:rPr lang="it-IT" smtClean="0"/>
              <a:t>con la </a:t>
            </a:r>
            <a:r>
              <a:rPr lang="it-IT"/>
              <a:t>banda del visibile</a:t>
            </a:r>
          </a:p>
          <a:p>
            <a:endParaRPr lang="it-IT" smtClean="0"/>
          </a:p>
          <a:p>
            <a:r>
              <a:rPr lang="it-IT" smtClean="0"/>
              <a:t>Applicazioni</a:t>
            </a:r>
            <a:r>
              <a:rPr lang="it-IT"/>
              <a:t>:</a:t>
            </a:r>
          </a:p>
          <a:p>
            <a:pPr lvl="1"/>
            <a:r>
              <a:rPr lang="it-IT" smtClean="0"/>
              <a:t>microscopio ottico</a:t>
            </a:r>
            <a:endParaRPr lang="it-IT"/>
          </a:p>
          <a:p>
            <a:pPr lvl="1"/>
            <a:r>
              <a:rPr lang="it-IT" smtClean="0"/>
              <a:t>astronomia</a:t>
            </a:r>
            <a:endParaRPr lang="it-IT"/>
          </a:p>
          <a:p>
            <a:pPr lvl="1"/>
            <a:r>
              <a:rPr lang="it-IT" smtClean="0"/>
              <a:t>telerilevamento</a:t>
            </a:r>
            <a:endParaRPr lang="it-IT"/>
          </a:p>
          <a:p>
            <a:pPr lvl="1"/>
            <a:r>
              <a:rPr lang="it-IT" smtClean="0"/>
              <a:t>industria</a:t>
            </a:r>
            <a:endParaRPr lang="it-IT"/>
          </a:p>
          <a:p>
            <a:pPr lvl="1"/>
            <a:r>
              <a:rPr lang="it-IT" smtClean="0"/>
              <a:t>forze dell'ordine</a:t>
            </a:r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82" y="916152"/>
            <a:ext cx="4446098" cy="40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4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Equinozi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18635</TotalTime>
  <Words>2243</Words>
  <Application>Microsoft Office PowerPoint</Application>
  <PresentationFormat>Presentazione su schermo (16:10)</PresentationFormat>
  <Paragraphs>437</Paragraphs>
  <Slides>53</Slides>
  <Notes>6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5" baseType="lpstr">
      <vt:lpstr>Microsoft YaHei</vt:lpstr>
      <vt:lpstr>Calibri</vt:lpstr>
      <vt:lpstr>Calibri Light</vt:lpstr>
      <vt:lpstr>Cambria Math</vt:lpstr>
      <vt:lpstr>CMU Sans Serif</vt:lpstr>
      <vt:lpstr>Constantia</vt:lpstr>
      <vt:lpstr>Symbol</vt:lpstr>
      <vt:lpstr>Times New Roman</vt:lpstr>
      <vt:lpstr>Trebuchet MS</vt:lpstr>
      <vt:lpstr>Wingdings</vt:lpstr>
      <vt:lpstr>Wingdings 2</vt:lpstr>
      <vt:lpstr>Equinozio</vt:lpstr>
      <vt:lpstr>Presentazione standard di PowerPoint</vt:lpstr>
      <vt:lpstr>Sommario</vt:lpstr>
      <vt:lpstr>Presentazione standard di PowerPoint</vt:lpstr>
      <vt:lpstr>Da dove vengono le immagini?</vt:lpstr>
      <vt:lpstr>Apri gli occhi…</vt:lpstr>
      <vt:lpstr>Immagini da raggi gamma</vt:lpstr>
      <vt:lpstr>Immagini da raggi X</vt:lpstr>
      <vt:lpstr>Immagini nell’ultravioletto</vt:lpstr>
      <vt:lpstr>Immagini nell’infrarosso</vt:lpstr>
      <vt:lpstr>Immagini radar</vt:lpstr>
      <vt:lpstr>Immagini da onde radio</vt:lpstr>
      <vt:lpstr>Immagini da ultrasuoni</vt:lpstr>
      <vt:lpstr>Presentazione standard di PowerPoint</vt:lpstr>
      <vt:lpstr>Elementi di percezione visiva: la visione nell’uomo</vt:lpstr>
      <vt:lpstr>Elementi di percezione visiva: la retina</vt:lpstr>
      <vt:lpstr>Elementi di percezione visiva: spettro dei fotorecettori</vt:lpstr>
      <vt:lpstr>Presentazione standard di PowerPoint</vt:lpstr>
      <vt:lpstr>Formazione di un’immagine</vt:lpstr>
      <vt:lpstr>Immagini policromatiche e monocromatiche</vt:lpstr>
      <vt:lpstr>Acquisizione di un’immagine: struttura di un sensore</vt:lpstr>
      <vt:lpstr>Acquisizione di un’immagine: array di sensori</vt:lpstr>
      <vt:lpstr>Acquisizione di un’immagine: sensori CCD (1/3)</vt:lpstr>
      <vt:lpstr>Acquisizione di un’immagine: sensori CCD (2/3)</vt:lpstr>
      <vt:lpstr>Acquisizione di un’immagine: sensori CCD (3/3)</vt:lpstr>
      <vt:lpstr>Campionamento spaziale e quantizzazione (1/2)</vt:lpstr>
      <vt:lpstr>Campionamento spaziale e quantizzazione (2/2)</vt:lpstr>
      <vt:lpstr>Risoluzione spaziale (1/2)</vt:lpstr>
      <vt:lpstr>Risoluzione spaziale (2/2)</vt:lpstr>
      <vt:lpstr>Risoluzione dei livelli di grigio</vt:lpstr>
      <vt:lpstr>Rappresentazione di un’immagine digitale monocromatica (1/3)</vt:lpstr>
      <vt:lpstr>Rappresentazione di un’immagine digitale monocromatica (2/3)</vt:lpstr>
      <vt:lpstr>Rappresentazione di un’immagine digitale monocromatica (3/3)</vt:lpstr>
      <vt:lpstr>Rappresentazione di un’immagine digitale policromatica (1/4)</vt:lpstr>
      <vt:lpstr>Rappresentazione di un’immagine digitale policromatica (2/4)</vt:lpstr>
      <vt:lpstr>Rappresentazione di un’immagine digitale policromatica (3/4)</vt:lpstr>
      <vt:lpstr>Rappresentazione di un’immagine digitale policromatica (4/4)</vt:lpstr>
      <vt:lpstr>Presentazione standard di PowerPoint</vt:lpstr>
      <vt:lpstr>Classificazione delle operazioni sulle immagini</vt:lpstr>
      <vt:lpstr>Operazioni nel dominio spaziale</vt:lpstr>
      <vt:lpstr>Esempio di operatore puntuale: inversione dei livelli di grigio</vt:lpstr>
      <vt:lpstr>Esempio di operatore locale: filtro mediano</vt:lpstr>
      <vt:lpstr>Esempio di operatore globale: trasformata di Fourier (1/2)</vt:lpstr>
      <vt:lpstr>Esempio di operatore globale: trasformata di Fourier (2/2)</vt:lpstr>
      <vt:lpstr>Operazioni nel dominio della frequenza</vt:lpstr>
      <vt:lpstr>Trasformazioni geometriche</vt:lpstr>
      <vt:lpstr>Trasformazioni affini</vt:lpstr>
      <vt:lpstr>Presentazione standard di PowerPoint</vt:lpstr>
      <vt:lpstr>La compressione di immagini</vt:lpstr>
      <vt:lpstr>I formati di immagine: JPEG</vt:lpstr>
      <vt:lpstr>I formati di immagine: GIF</vt:lpstr>
      <vt:lpstr>I formati di immagine: BMP</vt:lpstr>
      <vt:lpstr>I formati di immagine: PNG</vt:lpstr>
      <vt:lpstr>I formati di immagine: TIFF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Alessandro Bria</cp:lastModifiedBy>
  <cp:revision>1879</cp:revision>
  <cp:lastPrinted>2014-09-25T09:04:15Z</cp:lastPrinted>
  <dcterms:created xsi:type="dcterms:W3CDTF">2009-07-02T08:29:41Z</dcterms:created>
  <dcterms:modified xsi:type="dcterms:W3CDTF">2018-03-01T14:01:22Z</dcterms:modified>
</cp:coreProperties>
</file>